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4572000" cy="3429000"/>
  <p:notesSz cx="4572000" cy="3429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062990"/>
            <a:ext cx="3886200" cy="72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1920240"/>
            <a:ext cx="3200400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2053" y="454914"/>
            <a:ext cx="3708400" cy="0"/>
          </a:xfrm>
          <a:custGeom>
            <a:avLst/>
            <a:gdLst/>
            <a:ahLst/>
            <a:cxnLst/>
            <a:rect l="l" t="t" r="r" b="b"/>
            <a:pathLst>
              <a:path w="3708400" h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28600" y="788670"/>
            <a:ext cx="1988820" cy="226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54580" y="788670"/>
            <a:ext cx="1988820" cy="226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846" y="244855"/>
            <a:ext cx="3734307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067" y="620115"/>
            <a:ext cx="3753865" cy="233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54480" y="3188970"/>
            <a:ext cx="146304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28600" y="3188970"/>
            <a:ext cx="105156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291840" y="3188970"/>
            <a:ext cx="105156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920" y="2242429"/>
              <a:ext cx="1758243" cy="3688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637787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19" y="1464564"/>
              <a:ext cx="1452371" cy="1714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22376"/>
              <a:ext cx="3273551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400" y="2840736"/>
              <a:ext cx="1967483" cy="477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27553" y="2786634"/>
              <a:ext cx="1796414" cy="0"/>
            </a:xfrm>
            <a:custGeom>
              <a:avLst/>
              <a:gdLst/>
              <a:ahLst/>
              <a:cxnLst/>
              <a:rect l="l" t="t" r="r" b="b"/>
              <a:pathLst>
                <a:path w="1796414" h="0">
                  <a:moveTo>
                    <a:pt x="0" y="0"/>
                  </a:moveTo>
                  <a:lnTo>
                    <a:pt x="1796288" y="0"/>
                  </a:lnTo>
                </a:path>
              </a:pathLst>
            </a:custGeom>
            <a:ln w="457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619" y="550771"/>
              <a:ext cx="3691917" cy="2869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1291" y="850392"/>
              <a:ext cx="3651885" cy="175260"/>
            </a:xfrm>
            <a:custGeom>
              <a:avLst/>
              <a:gdLst/>
              <a:ahLst/>
              <a:cxnLst/>
              <a:rect l="l" t="t" r="r" b="b"/>
              <a:pathLst>
                <a:path w="3651885" h="175259">
                  <a:moveTo>
                    <a:pt x="0" y="175260"/>
                  </a:moveTo>
                  <a:lnTo>
                    <a:pt x="3651504" y="175260"/>
                  </a:lnTo>
                  <a:lnTo>
                    <a:pt x="3651504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Results: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Benchmark Regression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95" y="817251"/>
              <a:ext cx="3974786" cy="20359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9747" y="1175004"/>
              <a:ext cx="3961129" cy="719455"/>
            </a:xfrm>
            <a:custGeom>
              <a:avLst/>
              <a:gdLst/>
              <a:ahLst/>
              <a:cxnLst/>
              <a:rect l="l" t="t" r="r" b="b"/>
              <a:pathLst>
                <a:path w="3961129" h="719455">
                  <a:moveTo>
                    <a:pt x="0" y="719327"/>
                  </a:moveTo>
                  <a:lnTo>
                    <a:pt x="3960876" y="719327"/>
                  </a:lnTo>
                  <a:lnTo>
                    <a:pt x="396087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Results: Extension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2014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09" y="891921"/>
            <a:ext cx="32105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Line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of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attack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1: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Loan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types</a:t>
            </a:r>
            <a:r>
              <a:rPr dirty="0" sz="1600" spc="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and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fees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050" y="3207258"/>
            <a:ext cx="1016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0338" y="931926"/>
            <a:ext cx="1116965" cy="40132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403860" marR="270510" indent="-129539">
              <a:lnSpc>
                <a:spcPct val="100000"/>
              </a:lnSpc>
              <a:spcBef>
                <a:spcPts val="434"/>
              </a:spcBef>
            </a:pP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20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f</a:t>
            </a:r>
            <a:r>
              <a:rPr dirty="0" sz="900" spc="-15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20">
                <a:latin typeface="Calibri"/>
                <a:cs typeface="Calibri"/>
              </a:rPr>
              <a:t>n</a:t>
            </a:r>
            <a:r>
              <a:rPr dirty="0" sz="900">
                <a:latin typeface="Calibri"/>
                <a:cs typeface="Calibri"/>
              </a:rPr>
              <a:t>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ee</a:t>
            </a:r>
            <a:r>
              <a:rPr dirty="0" sz="900">
                <a:latin typeface="Calibri"/>
                <a:cs typeface="Calibri"/>
              </a:rPr>
              <a:t>:  </a:t>
            </a:r>
            <a:r>
              <a:rPr dirty="0" sz="900">
                <a:latin typeface="Calibri"/>
                <a:cs typeface="Calibri"/>
              </a:rPr>
              <a:t>50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bps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9900" y="1040892"/>
            <a:ext cx="444500" cy="18161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900">
                <a:latin typeface="Calibri"/>
                <a:cs typeface="Calibri"/>
              </a:rPr>
              <a:t>$0.75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00" y="568580"/>
            <a:ext cx="3555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Meredith </a:t>
            </a:r>
            <a:r>
              <a:rPr dirty="0" sz="1200">
                <a:latin typeface="Times New Roman"/>
                <a:cs typeface="Times New Roman"/>
              </a:rPr>
              <a:t>Corp, </a:t>
            </a:r>
            <a:r>
              <a:rPr dirty="0" sz="1200" spc="-5">
                <a:latin typeface="Times New Roman"/>
                <a:cs typeface="Times New Roman"/>
              </a:rPr>
              <a:t>16Jun2010,3-year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USD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150mn </a:t>
            </a:r>
            <a:r>
              <a:rPr dirty="0" sz="1200" spc="-5">
                <a:latin typeface="Times New Roman"/>
                <a:cs typeface="Times New Roman"/>
              </a:rPr>
              <a:t>credit </a:t>
            </a:r>
            <a:r>
              <a:rPr dirty="0" sz="1200">
                <a:latin typeface="Times New Roman"/>
                <a:cs typeface="Times New Roman"/>
              </a:rPr>
              <a:t>line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133" y="2039874"/>
            <a:ext cx="1120140" cy="40259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440"/>
              </a:spcBef>
            </a:pPr>
            <a:r>
              <a:rPr dirty="0" sz="900" spc="-5">
                <a:latin typeface="Calibri"/>
                <a:cs typeface="Calibri"/>
              </a:rPr>
              <a:t>Commitment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Fee:</a:t>
            </a:r>
            <a:endParaRPr sz="900">
              <a:latin typeface="Calibri"/>
              <a:cs typeface="Calibri"/>
            </a:endParaRPr>
          </a:p>
          <a:p>
            <a:pPr marL="36195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37.5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bps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795" y="2449068"/>
            <a:ext cx="431800" cy="3600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9685">
              <a:lnSpc>
                <a:spcPts val="825"/>
              </a:lnSpc>
            </a:pPr>
            <a:r>
              <a:rPr dirty="0" sz="900" spc="-5">
                <a:latin typeface="Calibri"/>
                <a:cs typeface="Calibri"/>
              </a:rPr>
              <a:t>up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to</a:t>
            </a:r>
            <a:endParaRPr sz="900">
              <a:latin typeface="Calibri"/>
              <a:cs typeface="Calibri"/>
            </a:endParaRPr>
          </a:p>
          <a:p>
            <a:pPr algn="ctr" marR="18415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$0.6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mn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925"/>
              </a:lnSpc>
            </a:pPr>
            <a:r>
              <a:rPr dirty="0" sz="900" spc="-5">
                <a:latin typeface="Calibri"/>
                <a:cs typeface="Calibri"/>
              </a:rPr>
              <a:t>p.a.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133" y="1472946"/>
            <a:ext cx="1120140" cy="4025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377190" marR="340995" indent="-30480">
              <a:lnSpc>
                <a:spcPct val="100000"/>
              </a:lnSpc>
              <a:spcBef>
                <a:spcPts val="440"/>
              </a:spcBef>
            </a:pP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 spc="-30">
                <a:latin typeface="Calibri"/>
                <a:cs typeface="Calibri"/>
              </a:rPr>
              <a:t>r</a:t>
            </a:r>
            <a:r>
              <a:rPr dirty="0" sz="900" spc="-15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wn  </a:t>
            </a:r>
            <a:r>
              <a:rPr dirty="0" sz="900" spc="-5">
                <a:latin typeface="Calibri"/>
                <a:cs typeface="Calibri"/>
              </a:rPr>
              <a:t>amount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2353" y="1339342"/>
            <a:ext cx="1967230" cy="1532255"/>
            <a:chOff x="542353" y="1339342"/>
            <a:chExt cx="1967230" cy="1532255"/>
          </a:xfrm>
        </p:grpSpPr>
        <p:sp>
          <p:nvSpPr>
            <p:cNvPr id="10" name="object 10"/>
            <p:cNvSpPr/>
            <p:nvPr/>
          </p:nvSpPr>
          <p:spPr>
            <a:xfrm>
              <a:off x="1250441" y="1341882"/>
              <a:ext cx="1256665" cy="698500"/>
            </a:xfrm>
            <a:custGeom>
              <a:avLst/>
              <a:gdLst/>
              <a:ahLst/>
              <a:cxnLst/>
              <a:rect l="l" t="t" r="r" b="b"/>
              <a:pathLst>
                <a:path w="1256664" h="698500">
                  <a:moveTo>
                    <a:pt x="1256538" y="0"/>
                  </a:moveTo>
                  <a:lnTo>
                    <a:pt x="1256538" y="65532"/>
                  </a:lnTo>
                  <a:lnTo>
                    <a:pt x="0" y="65532"/>
                  </a:lnTo>
                  <a:lnTo>
                    <a:pt x="0" y="130937"/>
                  </a:lnTo>
                </a:path>
                <a:path w="1256664" h="698500">
                  <a:moveTo>
                    <a:pt x="0" y="533400"/>
                  </a:moveTo>
                  <a:lnTo>
                    <a:pt x="0" y="69850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7115" y="1956816"/>
              <a:ext cx="1407160" cy="909955"/>
            </a:xfrm>
            <a:custGeom>
              <a:avLst/>
              <a:gdLst/>
              <a:ahLst/>
              <a:cxnLst/>
              <a:rect l="l" t="t" r="r" b="b"/>
              <a:pathLst>
                <a:path w="1407160" h="909955">
                  <a:moveTo>
                    <a:pt x="0" y="909827"/>
                  </a:moveTo>
                  <a:lnTo>
                    <a:pt x="1406652" y="909827"/>
                  </a:lnTo>
                  <a:lnTo>
                    <a:pt x="1406652" y="0"/>
                  </a:lnTo>
                  <a:lnTo>
                    <a:pt x="0" y="0"/>
                  </a:lnTo>
                  <a:lnTo>
                    <a:pt x="0" y="9098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51687" y="2686939"/>
            <a:ext cx="13944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9209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Arial"/>
                <a:cs typeface="Arial"/>
              </a:rPr>
              <a:t>AISU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5797" y="1472946"/>
            <a:ext cx="1134745" cy="4025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dirty="0" sz="900" spc="-10">
                <a:latin typeface="Calibri"/>
                <a:cs typeface="Calibri"/>
              </a:rPr>
              <a:t>Drawn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amount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51225" y="2039874"/>
            <a:ext cx="1120140" cy="402590"/>
          </a:xfrm>
          <a:custGeom>
            <a:avLst/>
            <a:gdLst/>
            <a:ahLst/>
            <a:cxnLst/>
            <a:rect l="l" t="t" r="r" b="b"/>
            <a:pathLst>
              <a:path w="1120139" h="402589">
                <a:moveTo>
                  <a:pt x="0" y="402336"/>
                </a:moveTo>
                <a:lnTo>
                  <a:pt x="1120139" y="402336"/>
                </a:lnTo>
                <a:lnTo>
                  <a:pt x="1120139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56686" y="2040763"/>
            <a:ext cx="1129030" cy="40068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54610" rIns="0" bIns="0" rtlCol="0" vert="horz">
            <a:spAutoFit/>
          </a:bodyPr>
          <a:lstStyle/>
          <a:p>
            <a:pPr marL="373380" marR="384175" indent="5715">
              <a:lnSpc>
                <a:spcPct val="100000"/>
              </a:lnSpc>
              <a:spcBef>
                <a:spcPts val="430"/>
              </a:spcBef>
            </a:pPr>
            <a:r>
              <a:rPr dirty="0" sz="900" spc="-1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p</a:t>
            </a:r>
            <a:r>
              <a:rPr dirty="0" sz="900" spc="-15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Calibri"/>
                <a:cs typeface="Calibri"/>
              </a:rPr>
              <a:t>:  250 </a:t>
            </a:r>
            <a:r>
              <a:rPr dirty="0" sz="900" spc="-5">
                <a:latin typeface="Calibri"/>
                <a:cs typeface="Calibri"/>
              </a:rPr>
              <a:t>bp</a:t>
            </a:r>
            <a:r>
              <a:rPr dirty="0" sz="90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6411" y="2449068"/>
            <a:ext cx="431800" cy="3600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96520">
              <a:lnSpc>
                <a:spcPts val="885"/>
              </a:lnSpc>
            </a:pPr>
            <a:r>
              <a:rPr dirty="0" sz="800" spc="-5">
                <a:latin typeface="Calibri"/>
                <a:cs typeface="Calibri"/>
              </a:rPr>
              <a:t>u</a:t>
            </a:r>
            <a:r>
              <a:rPr dirty="0" sz="800">
                <a:latin typeface="Calibri"/>
                <a:cs typeface="Calibri"/>
              </a:rPr>
              <a:t>p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to</a:t>
            </a:r>
            <a:endParaRPr sz="800">
              <a:latin typeface="Calibri"/>
              <a:cs typeface="Calibri"/>
            </a:endParaRPr>
          </a:p>
          <a:p>
            <a:pPr marL="139065" marR="46990" indent="-102235">
              <a:lnSpc>
                <a:spcPct val="100000"/>
              </a:lnSpc>
            </a:pPr>
            <a:r>
              <a:rPr dirty="0" sz="800">
                <a:latin typeface="Calibri"/>
                <a:cs typeface="Calibri"/>
              </a:rPr>
              <a:t>$3.7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mn  </a:t>
            </a:r>
            <a:r>
              <a:rPr dirty="0" sz="800" spc="-5">
                <a:latin typeface="Calibri"/>
                <a:cs typeface="Calibri"/>
              </a:rPr>
              <a:t>p.a.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05201" y="1339342"/>
            <a:ext cx="1599565" cy="1532255"/>
            <a:chOff x="2505201" y="1339342"/>
            <a:chExt cx="1599565" cy="1532255"/>
          </a:xfrm>
        </p:grpSpPr>
        <p:sp>
          <p:nvSpPr>
            <p:cNvPr id="18" name="object 18"/>
            <p:cNvSpPr/>
            <p:nvPr/>
          </p:nvSpPr>
          <p:spPr>
            <a:xfrm>
              <a:off x="2507741" y="1341882"/>
              <a:ext cx="1014094" cy="698500"/>
            </a:xfrm>
            <a:custGeom>
              <a:avLst/>
              <a:gdLst/>
              <a:ahLst/>
              <a:cxnLst/>
              <a:rect l="l" t="t" r="r" b="b"/>
              <a:pathLst>
                <a:path w="1014095" h="698500">
                  <a:moveTo>
                    <a:pt x="0" y="0"/>
                  </a:moveTo>
                  <a:lnTo>
                    <a:pt x="0" y="65532"/>
                  </a:lnTo>
                  <a:lnTo>
                    <a:pt x="1013587" y="65532"/>
                  </a:lnTo>
                  <a:lnTo>
                    <a:pt x="1013587" y="130937"/>
                  </a:lnTo>
                </a:path>
                <a:path w="1014095" h="698500">
                  <a:moveTo>
                    <a:pt x="996696" y="533400"/>
                  </a:moveTo>
                  <a:lnTo>
                    <a:pt x="996696" y="615950"/>
                  </a:lnTo>
                  <a:lnTo>
                    <a:pt x="1003046" y="615950"/>
                  </a:lnTo>
                  <a:lnTo>
                    <a:pt x="1003046" y="69850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86455" y="1956816"/>
              <a:ext cx="1213485" cy="909955"/>
            </a:xfrm>
            <a:custGeom>
              <a:avLst/>
              <a:gdLst/>
              <a:ahLst/>
              <a:cxnLst/>
              <a:rect l="l" t="t" r="r" b="b"/>
              <a:pathLst>
                <a:path w="1213485" h="909955">
                  <a:moveTo>
                    <a:pt x="0" y="909827"/>
                  </a:moveTo>
                  <a:lnTo>
                    <a:pt x="1213103" y="909827"/>
                  </a:lnTo>
                  <a:lnTo>
                    <a:pt x="1213103" y="0"/>
                  </a:lnTo>
                  <a:lnTo>
                    <a:pt x="0" y="0"/>
                  </a:lnTo>
                  <a:lnTo>
                    <a:pt x="0" y="9098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891027" y="2686939"/>
            <a:ext cx="1194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Arial"/>
                <a:cs typeface="Arial"/>
              </a:rPr>
              <a:t>AISD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0" algn="l"/>
              </a:tabLst>
            </a:pPr>
            <a:r>
              <a:rPr dirty="0" spc="60"/>
              <a:t> </a:t>
            </a:r>
            <a:r>
              <a:rPr dirty="0" spc="-5"/>
              <a:t>Fees:</a:t>
            </a:r>
            <a:r>
              <a:rPr dirty="0" spc="-20"/>
              <a:t> </a:t>
            </a:r>
            <a:r>
              <a:rPr dirty="0" spc="-5"/>
              <a:t>Example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Fees</a:t>
            </a:r>
            <a:r>
              <a:rPr dirty="0" u="sng" sz="1200" spc="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higher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Europe:</a:t>
            </a:r>
            <a:r>
              <a:rPr dirty="0" u="sng" sz="12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Univariate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evidence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146" y="707136"/>
              <a:ext cx="3113320" cy="2247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Fees</a:t>
            </a:r>
            <a:r>
              <a:rPr dirty="0" u="sng" sz="12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higher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Europe:</a:t>
            </a:r>
            <a:r>
              <a:rPr dirty="0" u="sng" sz="12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Multivariate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evidence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99" y="937570"/>
              <a:ext cx="4302788" cy="21082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543" y="1342644"/>
              <a:ext cx="4212590" cy="803275"/>
            </a:xfrm>
            <a:custGeom>
              <a:avLst/>
              <a:gdLst/>
              <a:ahLst/>
              <a:cxnLst/>
              <a:rect l="l" t="t" r="r" b="b"/>
              <a:pathLst>
                <a:path w="4212590" h="803275">
                  <a:moveTo>
                    <a:pt x="0" y="588264"/>
                  </a:moveTo>
                  <a:lnTo>
                    <a:pt x="4212336" y="588264"/>
                  </a:lnTo>
                  <a:lnTo>
                    <a:pt x="4212336" y="0"/>
                  </a:lnTo>
                  <a:lnTo>
                    <a:pt x="0" y="0"/>
                  </a:lnTo>
                  <a:lnTo>
                    <a:pt x="0" y="588264"/>
                  </a:lnTo>
                  <a:close/>
                </a:path>
                <a:path w="4212590" h="803275">
                  <a:moveTo>
                    <a:pt x="0" y="803148"/>
                  </a:moveTo>
                  <a:lnTo>
                    <a:pt x="4212336" y="803148"/>
                  </a:lnTo>
                  <a:lnTo>
                    <a:pt x="4212336" y="588264"/>
                  </a:lnTo>
                  <a:lnTo>
                    <a:pt x="0" y="588264"/>
                  </a:lnTo>
                  <a:lnTo>
                    <a:pt x="0" y="803148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873" y="806958"/>
            <a:ext cx="4011929" cy="212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30734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 spc="-5">
                <a:latin typeface="Times New Roman"/>
                <a:cs typeface="Times New Roman"/>
              </a:rPr>
              <a:t>New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puzzle: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 pricing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structure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different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U.S.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vs.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Europe?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 spc="-35">
                <a:latin typeface="Times New Roman"/>
                <a:cs typeface="Times New Roman"/>
              </a:rPr>
              <a:t>Two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observations</a:t>
            </a:r>
            <a:endParaRPr sz="1200">
              <a:latin typeface="Times New Roman"/>
              <a:cs typeface="Times New Roman"/>
            </a:endParaRPr>
          </a:p>
          <a:p>
            <a:pPr lvl="1" marL="384175" marR="77470" indent="-14351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384810" algn="l"/>
              </a:tabLst>
            </a:pPr>
            <a:r>
              <a:rPr dirty="0" sz="1000" spc="-10">
                <a:latin typeface="Times New Roman"/>
                <a:cs typeface="Times New Roman"/>
              </a:rPr>
              <a:t>High</a:t>
            </a:r>
            <a:r>
              <a:rPr dirty="0" sz="1000" spc="-4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AISD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/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Low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AISU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contract („U.S.-type“)</a:t>
            </a:r>
            <a:r>
              <a:rPr dirty="0" sz="1000" spc="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provides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disincentives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to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draw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down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the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</a:t>
            </a:r>
            <a:endParaRPr sz="1000">
              <a:latin typeface="Times New Roman"/>
              <a:cs typeface="Times New Roman"/>
            </a:endParaRPr>
          </a:p>
          <a:p>
            <a:pPr lvl="1" marL="384175" marR="80645" indent="-14351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384810" algn="l"/>
              </a:tabLst>
            </a:pPr>
            <a:r>
              <a:rPr dirty="0" sz="1000" spc="-5">
                <a:latin typeface="Times New Roman"/>
                <a:cs typeface="Times New Roman"/>
              </a:rPr>
              <a:t>Usage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credit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lines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is </a:t>
            </a:r>
            <a:r>
              <a:rPr dirty="0" sz="1000" spc="-10">
                <a:latin typeface="Times New Roman"/>
                <a:cs typeface="Times New Roman"/>
              </a:rPr>
              <a:t>more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cyclical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in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the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U.S.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(higher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sensitivity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usage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rates to performance)</a:t>
            </a:r>
            <a:endParaRPr sz="1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110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 spc="-10">
                <a:latin typeface="Times New Roman"/>
                <a:cs typeface="Times New Roman"/>
              </a:rPr>
              <a:t>Idea: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U.S.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lenders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need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 shield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themselves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from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draw-downs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bad </a:t>
            </a:r>
            <a:r>
              <a:rPr dirty="0" sz="1200" spc="-5">
                <a:latin typeface="Times New Roman"/>
                <a:cs typeface="Times New Roman"/>
              </a:rPr>
              <a:t>times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0" algn="l"/>
              </a:tabLst>
            </a:pPr>
            <a:r>
              <a:rPr dirty="0" spc="60" b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5"/>
              <a:t>“Pricing </a:t>
            </a:r>
            <a:r>
              <a:rPr dirty="0" spc="-10"/>
              <a:t>Strucutre”</a:t>
            </a:r>
            <a:r>
              <a:rPr dirty="0" spc="5"/>
              <a:t> </a:t>
            </a:r>
            <a:r>
              <a:rPr dirty="0" spc="-5"/>
              <a:t>puzzle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56" y="835085"/>
            <a:ext cx="4250058" cy="1493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Pricing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</a:t>
            </a:r>
            <a:r>
              <a:rPr dirty="0" u="sng" sz="1200" spc="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puzzle: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Univariate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evidence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303" y="488492"/>
            <a:ext cx="3930188" cy="28269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Pricing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</a:t>
            </a:r>
            <a:r>
              <a:rPr dirty="0" u="sng" sz="1200" spc="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puzzle: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Multivariate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evidence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09" y="891032"/>
            <a:ext cx="341502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Line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of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attack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2: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Bank vs.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bond </a:t>
            </a:r>
            <a:r>
              <a:rPr dirty="0" sz="1600" spc="-10" b="1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2530602"/>
            <a:ext cx="4572000" cy="901065"/>
          </a:xfrm>
          <a:custGeom>
            <a:avLst/>
            <a:gdLst/>
            <a:ahLst/>
            <a:cxnLst/>
            <a:rect l="l" t="t" r="r" b="b"/>
            <a:pathLst>
              <a:path w="4572000" h="901064">
                <a:moveTo>
                  <a:pt x="4572000" y="0"/>
                </a:moveTo>
                <a:lnTo>
                  <a:pt x="0" y="0"/>
                </a:lnTo>
                <a:lnTo>
                  <a:pt x="0" y="900684"/>
                </a:lnTo>
                <a:lnTo>
                  <a:pt x="4572000" y="900684"/>
                </a:lnTo>
                <a:lnTo>
                  <a:pt x="457200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601" y="786765"/>
            <a:ext cx="3332479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u="none" sz="1300" spc="-5"/>
              <a:t>Mind the Gap: The Difference </a:t>
            </a:r>
            <a:r>
              <a:rPr dirty="0" u="none" sz="1300"/>
              <a:t>between </a:t>
            </a:r>
            <a:r>
              <a:rPr dirty="0" u="none" sz="1300" spc="-5"/>
              <a:t>US and </a:t>
            </a:r>
            <a:r>
              <a:rPr dirty="0" u="none" sz="1300" spc="-310"/>
              <a:t> </a:t>
            </a:r>
            <a:r>
              <a:rPr dirty="0" u="none" sz="1300" spc="-10"/>
              <a:t>European</a:t>
            </a:r>
            <a:r>
              <a:rPr dirty="0" u="none" sz="1300" spc="15"/>
              <a:t> </a:t>
            </a:r>
            <a:r>
              <a:rPr dirty="0" u="none" sz="1300" spc="-5"/>
              <a:t>Loan</a:t>
            </a:r>
            <a:r>
              <a:rPr dirty="0" u="none" sz="1300" spc="5"/>
              <a:t> </a:t>
            </a:r>
            <a:r>
              <a:rPr dirty="0" u="none" sz="1300" spc="-5"/>
              <a:t>Rates</a:t>
            </a:r>
            <a:endParaRPr sz="1300"/>
          </a:p>
        </p:txBody>
      </p:sp>
      <p:sp>
        <p:nvSpPr>
          <p:cNvPr id="4" name="object 4"/>
          <p:cNvSpPr txBox="1"/>
          <p:nvPr/>
        </p:nvSpPr>
        <p:spPr>
          <a:xfrm>
            <a:off x="244601" y="1379601"/>
            <a:ext cx="26631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 b="1">
                <a:latin typeface="Times New Roman"/>
                <a:cs typeface="Times New Roman"/>
              </a:rPr>
              <a:t>Presenter:</a:t>
            </a:r>
            <a:r>
              <a:rPr dirty="0" sz="1300" spc="-2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Anthony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Saunders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(NYU)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601" y="1792986"/>
            <a:ext cx="3775075" cy="599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imes New Roman"/>
                <a:cs typeface="Times New Roman"/>
              </a:rPr>
              <a:t>Authors: </a:t>
            </a:r>
            <a:r>
              <a:rPr dirty="0" sz="900" spc="-15">
                <a:latin typeface="Times New Roman"/>
                <a:cs typeface="Times New Roman"/>
              </a:rPr>
              <a:t>Tobias </a:t>
            </a:r>
            <a:r>
              <a:rPr dirty="0" sz="900" spc="-5">
                <a:latin typeface="Times New Roman"/>
                <a:cs typeface="Times New Roman"/>
              </a:rPr>
              <a:t>Berg </a:t>
            </a:r>
            <a:r>
              <a:rPr dirty="0" sz="900">
                <a:latin typeface="Times New Roman"/>
                <a:cs typeface="Times New Roman"/>
              </a:rPr>
              <a:t>(Bonn), Anthony Saunders </a:t>
            </a:r>
            <a:r>
              <a:rPr dirty="0" sz="900" spc="-5">
                <a:latin typeface="Times New Roman"/>
                <a:cs typeface="Times New Roman"/>
              </a:rPr>
              <a:t>(NYU), Sascha </a:t>
            </a:r>
            <a:r>
              <a:rPr dirty="0" sz="900" spc="-10">
                <a:latin typeface="Times New Roman"/>
                <a:cs typeface="Times New Roman"/>
              </a:rPr>
              <a:t>Steffen </a:t>
            </a:r>
            <a:r>
              <a:rPr dirty="0" sz="900" spc="-5">
                <a:latin typeface="Times New Roman"/>
                <a:cs typeface="Times New Roman"/>
              </a:rPr>
              <a:t>(ESMT), </a:t>
            </a:r>
            <a:r>
              <a:rPr dirty="0" sz="900" spc="-2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Daniel </a:t>
            </a:r>
            <a:r>
              <a:rPr dirty="0" sz="900">
                <a:latin typeface="Times New Roman"/>
                <a:cs typeface="Times New Roman"/>
              </a:rPr>
              <a:t>Streitz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(Bonn)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85">
                <a:solidFill>
                  <a:srgbClr val="4D4D4D"/>
                </a:solidFill>
                <a:latin typeface="Times New Roman"/>
                <a:cs typeface="Times New Roman"/>
              </a:rPr>
              <a:t>W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000" spc="-10">
                <a:solidFill>
                  <a:srgbClr val="4D4D4D"/>
                </a:solidFill>
                <a:latin typeface="Times New Roman"/>
                <a:cs typeface="Times New Roman"/>
              </a:rPr>
              <a:t>s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a</a:t>
            </a:r>
            <a:r>
              <a:rPr dirty="0" sz="1000" spc="-85">
                <a:solidFill>
                  <a:srgbClr val="4D4D4D"/>
                </a:solidFill>
                <a:latin typeface="Times New Roman"/>
                <a:cs typeface="Times New Roman"/>
              </a:rPr>
              <a:t>w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,</a:t>
            </a:r>
            <a:r>
              <a:rPr dirty="0" sz="1000" spc="2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D4D4D"/>
                </a:solidFill>
                <a:latin typeface="Times New Roman"/>
                <a:cs typeface="Times New Roman"/>
              </a:rPr>
              <a:t>2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7</a:t>
            </a:r>
            <a:r>
              <a:rPr dirty="0" sz="1000" spc="-6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4D4D4D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4D4D4D"/>
                </a:solidFill>
                <a:latin typeface="Times New Roman"/>
                <a:cs typeface="Times New Roman"/>
              </a:rPr>
              <a:t>p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ril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D4D4D"/>
                </a:solidFill>
                <a:latin typeface="Times New Roman"/>
                <a:cs typeface="Times New Roman"/>
              </a:rPr>
              <a:t>20</a:t>
            </a:r>
            <a:r>
              <a:rPr dirty="0" sz="1000" spc="5">
                <a:solidFill>
                  <a:srgbClr val="4D4D4D"/>
                </a:solidFill>
                <a:latin typeface="Times New Roman"/>
                <a:cs typeface="Times New Roman"/>
              </a:rPr>
              <a:t>1</a:t>
            </a:r>
            <a:r>
              <a:rPr dirty="0" sz="1000" spc="-5">
                <a:solidFill>
                  <a:srgbClr val="4D4D4D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3687" y="2686812"/>
              <a:ext cx="2054351" cy="4693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957" y="554960"/>
              <a:ext cx="3667786" cy="27246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Debt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structure:</a:t>
            </a:r>
            <a:r>
              <a:rPr dirty="0" u="sng" sz="1200" spc="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Europe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vs.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U.S.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00" y="982513"/>
              <a:ext cx="4005208" cy="1614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Debt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structure:</a:t>
            </a:r>
            <a:r>
              <a:rPr dirty="0" u="sng" sz="1200" spc="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Europe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vs.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U.S.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353" y="244855"/>
            <a:ext cx="3715385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 </a:t>
            </a:r>
            <a:r>
              <a:rPr dirty="0" spc="-5"/>
              <a:t>Post-issuance</a:t>
            </a:r>
            <a:r>
              <a:rPr dirty="0" spc="15"/>
              <a:t> </a:t>
            </a:r>
            <a:r>
              <a:rPr dirty="0" spc="-5"/>
              <a:t>performance:</a:t>
            </a:r>
            <a:r>
              <a:rPr dirty="0" spc="25"/>
              <a:t> </a:t>
            </a:r>
            <a:r>
              <a:rPr dirty="0" spc="-10"/>
              <a:t>Europe</a:t>
            </a:r>
            <a:r>
              <a:rPr dirty="0" spc="10"/>
              <a:t> </a:t>
            </a:r>
            <a:r>
              <a:rPr dirty="0" spc="-5"/>
              <a:t>vs.</a:t>
            </a:r>
            <a:r>
              <a:rPr dirty="0" spc="10"/>
              <a:t> </a:t>
            </a:r>
            <a:r>
              <a:rPr dirty="0" spc="-5"/>
              <a:t>U.S.</a:t>
            </a:r>
            <a:r>
              <a:rPr dirty="0" spc="15"/>
              <a:t> </a:t>
            </a:r>
            <a:r>
              <a:rPr dirty="0" spc="-5"/>
              <a:t>(univariate)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2257" y="1973707"/>
            <a:ext cx="10401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Times New Roman"/>
                <a:cs typeface="Times New Roman"/>
              </a:rPr>
              <a:t>U.S.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investment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grade </a:t>
            </a:r>
            <a:r>
              <a:rPr dirty="0" sz="900" spc="-2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term </a:t>
            </a:r>
            <a:r>
              <a:rPr dirty="0" sz="900">
                <a:latin typeface="Times New Roman"/>
                <a:cs typeface="Times New Roman"/>
              </a:rPr>
              <a:t>loans: 0.5 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notches </a:t>
            </a:r>
            <a:r>
              <a:rPr dirty="0" sz="900" spc="-5">
                <a:latin typeface="Times New Roman"/>
                <a:cs typeface="Times New Roman"/>
              </a:rPr>
              <a:t>worse </a:t>
            </a:r>
            <a:r>
              <a:rPr dirty="0" sz="900">
                <a:latin typeface="Times New Roman"/>
                <a:cs typeface="Times New Roman"/>
              </a:rPr>
              <a:t>rating 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devlopment </a:t>
            </a:r>
            <a:r>
              <a:rPr dirty="0" sz="900">
                <a:latin typeface="Times New Roman"/>
                <a:cs typeface="Times New Roman"/>
              </a:rPr>
              <a:t>on 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average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relative</a:t>
            </a:r>
            <a:r>
              <a:rPr dirty="0" sz="900">
                <a:latin typeface="Times New Roman"/>
                <a:cs typeface="Times New Roman"/>
              </a:rPr>
              <a:t> to 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European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borrowers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3269" y="566058"/>
            <a:ext cx="1993900" cy="2713990"/>
            <a:chOff x="443269" y="566058"/>
            <a:chExt cx="1993900" cy="2713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269" y="566058"/>
              <a:ext cx="1914358" cy="27135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46504" y="1318260"/>
              <a:ext cx="684530" cy="541020"/>
            </a:xfrm>
            <a:custGeom>
              <a:avLst/>
              <a:gdLst/>
              <a:ahLst/>
              <a:cxnLst/>
              <a:rect l="l" t="t" r="r" b="b"/>
              <a:pathLst>
                <a:path w="684530" h="541019">
                  <a:moveTo>
                    <a:pt x="0" y="270510"/>
                  </a:moveTo>
                  <a:lnTo>
                    <a:pt x="3709" y="230546"/>
                  </a:lnTo>
                  <a:lnTo>
                    <a:pt x="14484" y="192400"/>
                  </a:lnTo>
                  <a:lnTo>
                    <a:pt x="31796" y="156489"/>
                  </a:lnTo>
                  <a:lnTo>
                    <a:pt x="55115" y="123235"/>
                  </a:lnTo>
                  <a:lnTo>
                    <a:pt x="83914" y="93054"/>
                  </a:lnTo>
                  <a:lnTo>
                    <a:pt x="117662" y="66367"/>
                  </a:lnTo>
                  <a:lnTo>
                    <a:pt x="155832" y="43592"/>
                  </a:lnTo>
                  <a:lnTo>
                    <a:pt x="197893" y="25149"/>
                  </a:lnTo>
                  <a:lnTo>
                    <a:pt x="243317" y="11456"/>
                  </a:lnTo>
                  <a:lnTo>
                    <a:pt x="291575" y="2934"/>
                  </a:lnTo>
                  <a:lnTo>
                    <a:pt x="342138" y="0"/>
                  </a:lnTo>
                  <a:lnTo>
                    <a:pt x="392700" y="2934"/>
                  </a:lnTo>
                  <a:lnTo>
                    <a:pt x="440958" y="11456"/>
                  </a:lnTo>
                  <a:lnTo>
                    <a:pt x="486382" y="25149"/>
                  </a:lnTo>
                  <a:lnTo>
                    <a:pt x="528443" y="43592"/>
                  </a:lnTo>
                  <a:lnTo>
                    <a:pt x="566613" y="66367"/>
                  </a:lnTo>
                  <a:lnTo>
                    <a:pt x="600361" y="93054"/>
                  </a:lnTo>
                  <a:lnTo>
                    <a:pt x="629160" y="123235"/>
                  </a:lnTo>
                  <a:lnTo>
                    <a:pt x="652479" y="156489"/>
                  </a:lnTo>
                  <a:lnTo>
                    <a:pt x="669791" y="192400"/>
                  </a:lnTo>
                  <a:lnTo>
                    <a:pt x="680566" y="230546"/>
                  </a:lnTo>
                  <a:lnTo>
                    <a:pt x="684276" y="270510"/>
                  </a:lnTo>
                  <a:lnTo>
                    <a:pt x="680566" y="310473"/>
                  </a:lnTo>
                  <a:lnTo>
                    <a:pt x="669791" y="348619"/>
                  </a:lnTo>
                  <a:lnTo>
                    <a:pt x="652479" y="384530"/>
                  </a:lnTo>
                  <a:lnTo>
                    <a:pt x="629160" y="417784"/>
                  </a:lnTo>
                  <a:lnTo>
                    <a:pt x="600361" y="447965"/>
                  </a:lnTo>
                  <a:lnTo>
                    <a:pt x="566613" y="474652"/>
                  </a:lnTo>
                  <a:lnTo>
                    <a:pt x="528443" y="497427"/>
                  </a:lnTo>
                  <a:lnTo>
                    <a:pt x="486382" y="515870"/>
                  </a:lnTo>
                  <a:lnTo>
                    <a:pt x="440958" y="529563"/>
                  </a:lnTo>
                  <a:lnTo>
                    <a:pt x="392700" y="538085"/>
                  </a:lnTo>
                  <a:lnTo>
                    <a:pt x="342138" y="541020"/>
                  </a:lnTo>
                  <a:lnTo>
                    <a:pt x="291575" y="538085"/>
                  </a:lnTo>
                  <a:lnTo>
                    <a:pt x="243317" y="529563"/>
                  </a:lnTo>
                  <a:lnTo>
                    <a:pt x="197893" y="515870"/>
                  </a:lnTo>
                  <a:lnTo>
                    <a:pt x="155832" y="497427"/>
                  </a:lnTo>
                  <a:lnTo>
                    <a:pt x="117662" y="474652"/>
                  </a:lnTo>
                  <a:lnTo>
                    <a:pt x="83914" y="447965"/>
                  </a:lnTo>
                  <a:lnTo>
                    <a:pt x="55115" y="417784"/>
                  </a:lnTo>
                  <a:lnTo>
                    <a:pt x="31796" y="384530"/>
                  </a:lnTo>
                  <a:lnTo>
                    <a:pt x="14484" y="348619"/>
                  </a:lnTo>
                  <a:lnTo>
                    <a:pt x="3709" y="310473"/>
                  </a:lnTo>
                  <a:lnTo>
                    <a:pt x="0" y="27051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63800" y="1440942"/>
            <a:ext cx="81724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Times New Roman"/>
                <a:cs typeface="Times New Roman"/>
              </a:rPr>
              <a:t>„F</a:t>
            </a:r>
            <a:r>
              <a:rPr dirty="0" sz="900" spc="5" i="1">
                <a:latin typeface="Times New Roman"/>
                <a:cs typeface="Times New Roman"/>
              </a:rPr>
              <a:t>a</a:t>
            </a:r>
            <a:r>
              <a:rPr dirty="0" sz="900" i="1">
                <a:latin typeface="Times New Roman"/>
                <a:cs typeface="Times New Roman"/>
              </a:rPr>
              <a:t>lli</a:t>
            </a:r>
            <a:r>
              <a:rPr dirty="0" sz="900" spc="5" i="1">
                <a:latin typeface="Times New Roman"/>
                <a:cs typeface="Times New Roman"/>
              </a:rPr>
              <a:t>n</a:t>
            </a:r>
            <a:r>
              <a:rPr dirty="0" sz="900" i="1">
                <a:latin typeface="Times New Roman"/>
                <a:cs typeface="Times New Roman"/>
              </a:rPr>
              <a:t>g</a:t>
            </a:r>
            <a:r>
              <a:rPr dirty="0" sz="900" spc="-30" i="1">
                <a:latin typeface="Times New Roman"/>
                <a:cs typeface="Times New Roman"/>
              </a:rPr>
              <a:t> </a:t>
            </a:r>
            <a:r>
              <a:rPr dirty="0" sz="900" spc="5" i="1">
                <a:latin typeface="Times New Roman"/>
                <a:cs typeface="Times New Roman"/>
              </a:rPr>
              <a:t>ang</a:t>
            </a:r>
            <a:r>
              <a:rPr dirty="0" sz="900" spc="-5" i="1">
                <a:latin typeface="Times New Roman"/>
                <a:cs typeface="Times New Roman"/>
              </a:rPr>
              <a:t>e</a:t>
            </a:r>
            <a:r>
              <a:rPr dirty="0" sz="900" i="1">
                <a:latin typeface="Times New Roman"/>
                <a:cs typeface="Times New Roman"/>
              </a:rPr>
              <a:t>ls“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353" y="243968"/>
            <a:ext cx="3848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Post-issuance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performance:</a:t>
            </a:r>
            <a:r>
              <a:rPr dirty="0" u="sng" sz="1200" spc="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Europe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vs.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U.S.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(multivariat</a:t>
            </a:r>
            <a:r>
              <a:rPr dirty="0" sz="1200" spc="-5" b="1">
                <a:latin typeface="Times New Roman"/>
                <a:cs typeface="Times New Roman"/>
              </a:rPr>
              <a:t>e)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sp>
          <p:nvSpPr>
            <p:cNvPr id="4" name="object 4"/>
            <p:cNvSpPr/>
            <p:nvPr/>
          </p:nvSpPr>
          <p:spPr>
            <a:xfrm>
              <a:off x="3008375" y="1074420"/>
              <a:ext cx="1073150" cy="205740"/>
            </a:xfrm>
            <a:custGeom>
              <a:avLst/>
              <a:gdLst/>
              <a:ahLst/>
              <a:cxnLst/>
              <a:rect l="l" t="t" r="r" b="b"/>
              <a:pathLst>
                <a:path w="1073150" h="205740">
                  <a:moveTo>
                    <a:pt x="0" y="205740"/>
                  </a:moveTo>
                  <a:lnTo>
                    <a:pt x="1072896" y="205740"/>
                  </a:lnTo>
                  <a:lnTo>
                    <a:pt x="1072896" y="0"/>
                  </a:lnTo>
                  <a:lnTo>
                    <a:pt x="0" y="0"/>
                  </a:lnTo>
                  <a:lnTo>
                    <a:pt x="0" y="20574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778764"/>
              <a:ext cx="4311396" cy="15118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86256" y="1280160"/>
              <a:ext cx="3051175" cy="180340"/>
            </a:xfrm>
            <a:custGeom>
              <a:avLst/>
              <a:gdLst/>
              <a:ahLst/>
              <a:cxnLst/>
              <a:rect l="l" t="t" r="r" b="b"/>
              <a:pathLst>
                <a:path w="3051175" h="180340">
                  <a:moveTo>
                    <a:pt x="0" y="179831"/>
                  </a:moveTo>
                  <a:lnTo>
                    <a:pt x="1367027" y="179831"/>
                  </a:lnTo>
                  <a:lnTo>
                    <a:pt x="1367027" y="0"/>
                  </a:lnTo>
                  <a:lnTo>
                    <a:pt x="0" y="0"/>
                  </a:lnTo>
                  <a:lnTo>
                    <a:pt x="0" y="179831"/>
                  </a:lnTo>
                  <a:close/>
                </a:path>
                <a:path w="3051175" h="180340">
                  <a:moveTo>
                    <a:pt x="1684020" y="179831"/>
                  </a:moveTo>
                  <a:lnTo>
                    <a:pt x="3051048" y="179831"/>
                  </a:lnTo>
                  <a:lnTo>
                    <a:pt x="3051048" y="0"/>
                  </a:lnTo>
                  <a:lnTo>
                    <a:pt x="1684020" y="0"/>
                  </a:lnTo>
                  <a:lnTo>
                    <a:pt x="1684020" y="179831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94" y="800183"/>
              <a:ext cx="4155025" cy="23528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695" y="1246632"/>
              <a:ext cx="4175760" cy="1080770"/>
            </a:xfrm>
            <a:custGeom>
              <a:avLst/>
              <a:gdLst/>
              <a:ahLst/>
              <a:cxnLst/>
              <a:rect l="l" t="t" r="r" b="b"/>
              <a:pathLst>
                <a:path w="4175760" h="1080770">
                  <a:moveTo>
                    <a:pt x="0" y="1080515"/>
                  </a:moveTo>
                  <a:lnTo>
                    <a:pt x="4175760" y="1080515"/>
                  </a:lnTo>
                  <a:lnTo>
                    <a:pt x="4175760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Post-issuance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performance:</a:t>
            </a:r>
            <a:r>
              <a:rPr dirty="0" u="sng" sz="12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pricing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puzzle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09" y="891032"/>
            <a:ext cx="34016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Line</a:t>
            </a:r>
            <a:r>
              <a:rPr dirty="0" sz="1600" spc="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of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attack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3: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Institutional investors </a:t>
            </a:r>
            <a:r>
              <a:rPr dirty="0" sz="1600" spc="-38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and</a:t>
            </a:r>
            <a:r>
              <a:rPr dirty="0" sz="1600" spc="-10" b="1">
                <a:latin typeface="Times New Roman"/>
                <a:cs typeface="Times New Roman"/>
              </a:rPr>
              <a:t> foreign</a:t>
            </a:r>
            <a:r>
              <a:rPr dirty="0" sz="1600" spc="-5" b="1">
                <a:latin typeface="Times New Roman"/>
                <a:cs typeface="Times New Roman"/>
              </a:rPr>
              <a:t> bank lending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7" y="986431"/>
              <a:ext cx="2076079" cy="1653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300" y="1015765"/>
              <a:ext cx="1983181" cy="16216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Institutional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investors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increasingly</a:t>
            </a:r>
            <a:r>
              <a:rPr dirty="0" u="sng" sz="12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important</a:t>
            </a:r>
            <a:r>
              <a:rPr dirty="0" u="sng" sz="12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U.S.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972" y="686220"/>
            <a:ext cx="4224627" cy="19496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Institutional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foreign bank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lending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sp>
          <p:nvSpPr>
            <p:cNvPr id="5" name="object 5"/>
            <p:cNvSpPr/>
            <p:nvPr/>
          </p:nvSpPr>
          <p:spPr>
            <a:xfrm>
              <a:off x="138683" y="1030224"/>
              <a:ext cx="4235450" cy="684530"/>
            </a:xfrm>
            <a:custGeom>
              <a:avLst/>
              <a:gdLst/>
              <a:ahLst/>
              <a:cxnLst/>
              <a:rect l="l" t="t" r="r" b="b"/>
              <a:pathLst>
                <a:path w="4235450" h="684530">
                  <a:moveTo>
                    <a:pt x="0" y="684276"/>
                  </a:moveTo>
                  <a:lnTo>
                    <a:pt x="4235196" y="684276"/>
                  </a:lnTo>
                  <a:lnTo>
                    <a:pt x="4235196" y="0"/>
                  </a:lnTo>
                  <a:lnTo>
                    <a:pt x="0" y="0"/>
                  </a:lnTo>
                  <a:lnTo>
                    <a:pt x="0" y="684276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200" y="230504"/>
            <a:ext cx="754380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5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021" y="685292"/>
            <a:ext cx="400177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Credit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lines</a:t>
            </a:r>
            <a:endParaRPr sz="1000">
              <a:latin typeface="Times New Roman"/>
              <a:cs typeface="Times New Roman"/>
            </a:endParaRPr>
          </a:p>
          <a:p>
            <a:pPr algn="just"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000" spc="-5">
                <a:latin typeface="Times New Roman"/>
                <a:cs typeface="Times New Roman"/>
              </a:rPr>
              <a:t>Accounting for </a:t>
            </a:r>
            <a:r>
              <a:rPr dirty="0" sz="1000" spc="-10">
                <a:latin typeface="Times New Roman"/>
                <a:cs typeface="Times New Roman"/>
              </a:rPr>
              <a:t>unused </a:t>
            </a:r>
            <a:r>
              <a:rPr dirty="0" sz="1000" spc="-5">
                <a:latin typeface="Times New Roman"/>
                <a:cs typeface="Times New Roman"/>
              </a:rPr>
              <a:t>fees (AISU) fully explains the pricing puzzle for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lines </a:t>
            </a:r>
            <a:r>
              <a:rPr dirty="0" sz="1000">
                <a:latin typeface="Times New Roman"/>
                <a:cs typeface="Times New Roman"/>
              </a:rPr>
              <a:t>of credit. </a:t>
            </a:r>
            <a:r>
              <a:rPr dirty="0" sz="1000" spc="-5">
                <a:latin typeface="Times New Roman"/>
                <a:cs typeface="Times New Roman"/>
              </a:rPr>
              <a:t>While European borrowers </a:t>
            </a:r>
            <a:r>
              <a:rPr dirty="0" sz="1000">
                <a:latin typeface="Times New Roman"/>
                <a:cs typeface="Times New Roman"/>
              </a:rPr>
              <a:t>pay </a:t>
            </a:r>
            <a:r>
              <a:rPr dirty="0" sz="1000" spc="-5">
                <a:latin typeface="Times New Roman"/>
                <a:cs typeface="Times New Roman"/>
              </a:rPr>
              <a:t>a significantly lower AISD,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they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also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pay a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significantly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higher</a:t>
            </a:r>
            <a:r>
              <a:rPr dirty="0" sz="1000" spc="-4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AISU.</a:t>
            </a:r>
            <a:endParaRPr sz="1000">
              <a:latin typeface="Times New Roman"/>
              <a:cs typeface="Times New Roman"/>
            </a:endParaRPr>
          </a:p>
          <a:p>
            <a:pPr algn="just"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000" spc="-5">
                <a:latin typeface="Times New Roman"/>
                <a:cs typeface="Times New Roman"/>
              </a:rPr>
              <a:t>Rationale for differences in pricing structure: Cyclicality </a:t>
            </a:r>
            <a:r>
              <a:rPr dirty="0" sz="1000">
                <a:latin typeface="Times New Roman"/>
                <a:cs typeface="Times New Roman"/>
              </a:rPr>
              <a:t>of </a:t>
            </a:r>
            <a:r>
              <a:rPr dirty="0" sz="1000" spc="-5">
                <a:latin typeface="Times New Roman"/>
                <a:cs typeface="Times New Roman"/>
              </a:rPr>
              <a:t>draw-down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rates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65">
                <a:latin typeface="Times New Roman"/>
                <a:cs typeface="Times New Roman"/>
              </a:rPr>
              <a:t>T</a:t>
            </a:r>
            <a:r>
              <a:rPr dirty="0" sz="1000" spc="-5">
                <a:latin typeface="Times New Roman"/>
                <a:cs typeface="Times New Roman"/>
              </a:rPr>
              <a:t>e</a:t>
            </a:r>
            <a:r>
              <a:rPr dirty="0" sz="1000">
                <a:latin typeface="Times New Roman"/>
                <a:cs typeface="Times New Roman"/>
              </a:rPr>
              <a:t>r</a:t>
            </a:r>
            <a:r>
              <a:rPr dirty="0" sz="1000" spc="-5">
                <a:latin typeface="Times New Roman"/>
                <a:cs typeface="Times New Roman"/>
              </a:rPr>
              <a:t>m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loa</a:t>
            </a:r>
            <a:r>
              <a:rPr dirty="0" sz="1000" spc="-10">
                <a:latin typeface="Times New Roman"/>
                <a:cs typeface="Times New Roman"/>
              </a:rPr>
              <a:t>n</a:t>
            </a:r>
            <a:r>
              <a:rPr dirty="0" sz="1000" spc="-5"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>
                <a:latin typeface="Times New Roman"/>
                <a:cs typeface="Times New Roman"/>
              </a:rPr>
              <a:t>Selection </a:t>
            </a:r>
            <a:r>
              <a:rPr dirty="0" sz="1000" spc="-10">
                <a:latin typeface="Times New Roman"/>
                <a:cs typeface="Times New Roman"/>
              </a:rPr>
              <a:t>effects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due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to </a:t>
            </a:r>
            <a:r>
              <a:rPr dirty="0" sz="1000" spc="-10">
                <a:latin typeface="Times New Roman"/>
                <a:cs typeface="Times New Roman"/>
              </a:rPr>
              <a:t>larger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(junk)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bond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market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in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the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U.S.</a:t>
            </a:r>
            <a:endParaRPr sz="10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>
                <a:latin typeface="Times New Roman"/>
                <a:cs typeface="Times New Roman"/>
              </a:rPr>
              <a:t>Institutional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demand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pressure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since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2002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removed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pricing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gap</a:t>
            </a:r>
            <a:endParaRPr sz="100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>
                <a:latin typeface="Times New Roman"/>
                <a:cs typeface="Times New Roman"/>
              </a:rPr>
              <a:t>Institutional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and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foreign</a:t>
            </a:r>
            <a:r>
              <a:rPr dirty="0" sz="1000">
                <a:latin typeface="Times New Roman"/>
                <a:cs typeface="Times New Roman"/>
              </a:rPr>
              <a:t> bank supply </a:t>
            </a:r>
            <a:r>
              <a:rPr dirty="0" sz="1000" spc="-5">
                <a:latin typeface="Times New Roman"/>
                <a:cs typeface="Times New Roman"/>
              </a:rPr>
              <a:t>associated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with</a:t>
            </a:r>
            <a:r>
              <a:rPr dirty="0" sz="1000" spc="-5">
                <a:latin typeface="Times New Roman"/>
                <a:cs typeface="Times New Roman"/>
              </a:rPr>
              <a:t> variations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in</a:t>
            </a:r>
            <a:r>
              <a:rPr dirty="0" sz="1000">
                <a:latin typeface="Times New Roman"/>
                <a:cs typeface="Times New Roman"/>
              </a:rPr>
              <a:t> loan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pricing</a:t>
            </a:r>
            <a:r>
              <a:rPr dirty="0" sz="1000" spc="-10">
                <a:latin typeface="Times New Roman"/>
                <a:cs typeface="Times New Roman"/>
              </a:rPr>
              <a:t> difference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between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U.S.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and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Europe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09" y="891032"/>
            <a:ext cx="869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imes New Roman"/>
                <a:cs typeface="Times New Roman"/>
              </a:rPr>
              <a:t>Appendix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165" marR="5715">
              <a:lnSpc>
                <a:spcPct val="100000"/>
              </a:lnSpc>
              <a:spcBef>
                <a:spcPts val="100"/>
              </a:spcBef>
            </a:pPr>
            <a:r>
              <a:rPr dirty="0"/>
              <a:t>Pricing</a:t>
            </a:r>
            <a:r>
              <a:rPr dirty="0" spc="215"/>
              <a:t> </a:t>
            </a:r>
            <a:r>
              <a:rPr dirty="0" spc="-5"/>
              <a:t>puzzle</a:t>
            </a:r>
            <a:r>
              <a:rPr dirty="0" spc="235"/>
              <a:t> </a:t>
            </a:r>
            <a:r>
              <a:rPr dirty="0"/>
              <a:t>by</a:t>
            </a:r>
            <a:r>
              <a:rPr dirty="0" spc="220"/>
              <a:t> </a:t>
            </a:r>
            <a:r>
              <a:rPr dirty="0"/>
              <a:t>Carey</a:t>
            </a:r>
            <a:r>
              <a:rPr dirty="0" spc="22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5"/>
              <a:t>Nini</a:t>
            </a:r>
            <a:r>
              <a:rPr dirty="0" spc="225"/>
              <a:t> </a:t>
            </a:r>
            <a:r>
              <a:rPr dirty="0"/>
              <a:t>(JF</a:t>
            </a:r>
            <a:r>
              <a:rPr dirty="0" spc="225"/>
              <a:t> </a:t>
            </a:r>
            <a:r>
              <a:rPr dirty="0" spc="-5"/>
              <a:t>2007):</a:t>
            </a:r>
            <a:r>
              <a:rPr dirty="0" spc="235"/>
              <a:t> </a:t>
            </a:r>
            <a:r>
              <a:rPr dirty="0"/>
              <a:t>Loan</a:t>
            </a:r>
            <a:r>
              <a:rPr dirty="0" spc="215"/>
              <a:t> </a:t>
            </a:r>
            <a:r>
              <a:rPr dirty="0" spc="-5"/>
              <a:t>spreads</a:t>
            </a:r>
            <a:r>
              <a:rPr dirty="0" spc="235"/>
              <a:t> </a:t>
            </a:r>
            <a:r>
              <a:rPr dirty="0" spc="-10"/>
              <a:t>in </a:t>
            </a:r>
            <a:r>
              <a:rPr dirty="0" spc="-260"/>
              <a:t> </a:t>
            </a:r>
            <a:r>
              <a:rPr dirty="0"/>
              <a:t>Europe</a:t>
            </a:r>
            <a:r>
              <a:rPr dirty="0" spc="-15"/>
              <a:t> </a:t>
            </a:r>
            <a:r>
              <a:rPr dirty="0"/>
              <a:t>about</a:t>
            </a:r>
            <a:r>
              <a:rPr dirty="0" spc="-5"/>
              <a:t> </a:t>
            </a:r>
            <a:r>
              <a:rPr dirty="0"/>
              <a:t>20%</a:t>
            </a:r>
            <a:r>
              <a:rPr dirty="0" spc="-5"/>
              <a:t> smaller</a:t>
            </a:r>
            <a:r>
              <a:rPr dirty="0" spc="-15"/>
              <a:t> </a:t>
            </a:r>
            <a:r>
              <a:rPr dirty="0"/>
              <a:t>than</a:t>
            </a:r>
            <a:r>
              <a:rPr dirty="0" spc="-1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5"/>
              <a:t>U.S.</a:t>
            </a:r>
          </a:p>
          <a:p>
            <a:pPr marL="37465">
              <a:lnSpc>
                <a:spcPct val="100000"/>
              </a:lnSpc>
            </a:pPr>
            <a:endParaRPr sz="1150"/>
          </a:p>
          <a:p>
            <a:pPr marL="50165" marR="5080">
              <a:lnSpc>
                <a:spcPct val="100000"/>
              </a:lnSpc>
            </a:pPr>
            <a:r>
              <a:rPr dirty="0" spc="-5"/>
              <a:t>Significant</a:t>
            </a:r>
            <a:r>
              <a:rPr dirty="0" spc="155"/>
              <a:t> </a:t>
            </a:r>
            <a:r>
              <a:rPr dirty="0" spc="-5"/>
              <a:t>implications:</a:t>
            </a:r>
            <a:r>
              <a:rPr dirty="0" spc="140"/>
              <a:t> </a:t>
            </a:r>
            <a:r>
              <a:rPr dirty="0"/>
              <a:t>Corporate</a:t>
            </a:r>
            <a:r>
              <a:rPr dirty="0" spc="145"/>
              <a:t> </a:t>
            </a:r>
            <a:r>
              <a:rPr dirty="0" spc="-5"/>
              <a:t>finance,</a:t>
            </a:r>
            <a:r>
              <a:rPr dirty="0" spc="150"/>
              <a:t> </a:t>
            </a:r>
            <a:r>
              <a:rPr dirty="0" spc="-5"/>
              <a:t>Macroeconomics, </a:t>
            </a:r>
            <a:r>
              <a:rPr dirty="0" spc="-260"/>
              <a:t> </a:t>
            </a:r>
            <a:r>
              <a:rPr dirty="0"/>
              <a:t>Competition</a:t>
            </a:r>
            <a:r>
              <a:rPr dirty="0" spc="-25"/>
              <a:t> </a:t>
            </a:r>
            <a:r>
              <a:rPr dirty="0"/>
              <a:t>policy</a:t>
            </a:r>
          </a:p>
          <a:p>
            <a:pPr marL="37465">
              <a:lnSpc>
                <a:spcPct val="100000"/>
              </a:lnSpc>
              <a:spcBef>
                <a:spcPts val="55"/>
              </a:spcBef>
            </a:pPr>
          </a:p>
          <a:p>
            <a:pPr marL="50165">
              <a:lnSpc>
                <a:spcPct val="100000"/>
              </a:lnSpc>
            </a:pPr>
            <a:r>
              <a:rPr dirty="0"/>
              <a:t>Data:</a:t>
            </a:r>
            <a:r>
              <a:rPr dirty="0" spc="-30"/>
              <a:t> </a:t>
            </a:r>
            <a:r>
              <a:rPr dirty="0"/>
              <a:t>Syndicated</a:t>
            </a:r>
            <a:r>
              <a:rPr dirty="0" spc="-15"/>
              <a:t> </a:t>
            </a:r>
            <a:r>
              <a:rPr dirty="0"/>
              <a:t>loans</a:t>
            </a:r>
            <a:r>
              <a:rPr dirty="0" spc="-30"/>
              <a:t> </a:t>
            </a:r>
            <a:r>
              <a:rPr dirty="0" spc="-5"/>
              <a:t>1992-2002</a:t>
            </a:r>
          </a:p>
          <a:p>
            <a:pPr marL="37465">
              <a:lnSpc>
                <a:spcPct val="100000"/>
              </a:lnSpc>
            </a:pPr>
            <a:endParaRPr sz="1150"/>
          </a:p>
          <a:p>
            <a:pPr marL="50165">
              <a:lnSpc>
                <a:spcPct val="100000"/>
              </a:lnSpc>
            </a:pPr>
            <a:r>
              <a:rPr dirty="0" spc="-5"/>
              <a:t>No </a:t>
            </a:r>
            <a:r>
              <a:rPr dirty="0"/>
              <a:t>explanation:</a:t>
            </a:r>
            <a:r>
              <a:rPr dirty="0" spc="-40"/>
              <a:t> </a:t>
            </a:r>
            <a:r>
              <a:rPr dirty="0"/>
              <a:t>credit</a:t>
            </a:r>
            <a:r>
              <a:rPr dirty="0" spc="-20"/>
              <a:t> </a:t>
            </a:r>
            <a:r>
              <a:rPr dirty="0" spc="-5"/>
              <a:t>risk,</a:t>
            </a:r>
            <a:r>
              <a:rPr dirty="0" spc="-15"/>
              <a:t> </a:t>
            </a:r>
            <a:r>
              <a:rPr dirty="0"/>
              <a:t>loan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10"/>
              <a:t> </a:t>
            </a:r>
            <a:r>
              <a:rPr dirty="0"/>
              <a:t>borrower</a:t>
            </a:r>
            <a:r>
              <a:rPr dirty="0" spc="-10"/>
              <a:t> </a:t>
            </a:r>
            <a:r>
              <a:rPr dirty="0"/>
              <a:t>characteristics</a:t>
            </a:r>
          </a:p>
          <a:p>
            <a:pPr marL="37465">
              <a:lnSpc>
                <a:spcPct val="100000"/>
              </a:lnSpc>
              <a:spcBef>
                <a:spcPts val="55"/>
              </a:spcBef>
            </a:pPr>
          </a:p>
          <a:p>
            <a:pPr marL="50165" marR="5080">
              <a:lnSpc>
                <a:spcPct val="100000"/>
              </a:lnSpc>
            </a:pPr>
            <a:r>
              <a:rPr dirty="0"/>
              <a:t>Suggested </a:t>
            </a:r>
            <a:r>
              <a:rPr dirty="0" spc="-5"/>
              <a:t>explanation:</a:t>
            </a:r>
            <a:r>
              <a:rPr dirty="0"/>
              <a:t> </a:t>
            </a:r>
            <a:r>
              <a:rPr dirty="0" spc="-5"/>
              <a:t>Limited</a:t>
            </a:r>
            <a:r>
              <a:rPr dirty="0"/>
              <a:t> </a:t>
            </a:r>
            <a:r>
              <a:rPr dirty="0" spc="-5"/>
              <a:t>competition</a:t>
            </a:r>
            <a:r>
              <a:rPr dirty="0"/>
              <a:t> in the </a:t>
            </a:r>
            <a:r>
              <a:rPr dirty="0" spc="-5"/>
              <a:t>U.S. </a:t>
            </a:r>
            <a:r>
              <a:rPr dirty="0"/>
              <a:t>coupled </a:t>
            </a:r>
            <a:r>
              <a:rPr dirty="0" spc="-260"/>
              <a:t> </a:t>
            </a:r>
            <a:r>
              <a:rPr dirty="0" spc="-5"/>
              <a:t>with</a:t>
            </a:r>
            <a:r>
              <a:rPr dirty="0" spc="-15"/>
              <a:t> </a:t>
            </a:r>
            <a:r>
              <a:rPr dirty="0" spc="-5"/>
              <a:t>home</a:t>
            </a:r>
            <a:r>
              <a:rPr dirty="0" spc="15"/>
              <a:t> </a:t>
            </a:r>
            <a:r>
              <a:rPr dirty="0"/>
              <a:t>bias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lenders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200" y="229616"/>
            <a:ext cx="1759585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5"/>
              <a:t>Motivation:</a:t>
            </a:r>
            <a:r>
              <a:rPr dirty="0" u="none" spc="-10"/>
              <a:t> </a:t>
            </a:r>
            <a:r>
              <a:rPr dirty="0" u="none" spc="-5"/>
              <a:t>Pricing</a:t>
            </a:r>
            <a:r>
              <a:rPr dirty="0" u="none"/>
              <a:t> </a:t>
            </a:r>
            <a:r>
              <a:rPr dirty="0" u="none" spc="-5"/>
              <a:t>puzzle</a:t>
            </a:r>
          </a:p>
        </p:txBody>
      </p:sp>
      <p:sp>
        <p:nvSpPr>
          <p:cNvPr id="4" name="object 4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931" y="1558486"/>
              <a:ext cx="4076135" cy="13814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" y="889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19353" y="244855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Market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borrower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domicile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2" y="1238079"/>
              <a:ext cx="4081275" cy="9480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Market and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lender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domicile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155" y="778764"/>
            <a:ext cx="3372587" cy="23606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2053" y="454914"/>
            <a:ext cx="3708400" cy="0"/>
          </a:xfrm>
          <a:custGeom>
            <a:avLst/>
            <a:gdLst/>
            <a:ahLst/>
            <a:cxnLst/>
            <a:rect l="l" t="t" r="r" b="b"/>
            <a:pathLst>
              <a:path w="3708400" h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5200" y="230504"/>
            <a:ext cx="3218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Motivation: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Syndicated</a:t>
            </a:r>
            <a:r>
              <a:rPr dirty="0" sz="1200" b="1">
                <a:latin typeface="Times New Roman"/>
                <a:cs typeface="Times New Roman"/>
              </a:rPr>
              <a:t> loan</a:t>
            </a:r>
            <a:r>
              <a:rPr dirty="0" sz="1200" spc="-5" b="1">
                <a:latin typeface="Times New Roman"/>
                <a:cs typeface="Times New Roman"/>
              </a:rPr>
              <a:t> market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is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important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768" y="637032"/>
            <a:ext cx="4408805" cy="2260600"/>
            <a:chOff x="88768" y="637032"/>
            <a:chExt cx="4408805" cy="226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" y="1499481"/>
              <a:ext cx="1979299" cy="8091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335" y="637032"/>
              <a:ext cx="2516123" cy="952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2828" y="1822704"/>
              <a:ext cx="2444496" cy="107442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32053" y="454914"/>
            <a:ext cx="3708400" cy="0"/>
          </a:xfrm>
          <a:custGeom>
            <a:avLst/>
            <a:gdLst/>
            <a:ahLst/>
            <a:cxnLst/>
            <a:rect l="l" t="t" r="r" b="b"/>
            <a:pathLst>
              <a:path w="3708400" h="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5200" y="229616"/>
            <a:ext cx="2504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Motivation: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Carey/Nini </a:t>
            </a:r>
            <a:r>
              <a:rPr dirty="0" sz="1200" b="1">
                <a:latin typeface="Times New Roman"/>
                <a:cs typeface="Times New Roman"/>
              </a:rPr>
              <a:t>pricing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puzzle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200" y="230504"/>
            <a:ext cx="2504440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5"/>
              <a:t>Motivation:</a:t>
            </a:r>
            <a:r>
              <a:rPr dirty="0" u="none" spc="-10"/>
              <a:t> </a:t>
            </a:r>
            <a:r>
              <a:rPr dirty="0" u="none" spc="-5"/>
              <a:t>Carey/Nini </a:t>
            </a:r>
            <a:r>
              <a:rPr dirty="0" u="none"/>
              <a:t>pricing</a:t>
            </a:r>
            <a:r>
              <a:rPr dirty="0" u="none" spc="-20"/>
              <a:t> </a:t>
            </a:r>
            <a:r>
              <a:rPr dirty="0" u="none" spc="-5"/>
              <a:t>puzzle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434"/>
              </a:spcBef>
            </a:pPr>
            <a:r>
              <a:rPr dirty="0" spc="-5"/>
              <a:t>Carey/Nini</a:t>
            </a:r>
            <a:r>
              <a:rPr dirty="0" spc="-25"/>
              <a:t> </a:t>
            </a:r>
            <a:r>
              <a:rPr dirty="0"/>
              <a:t>results</a:t>
            </a:r>
            <a:r>
              <a:rPr dirty="0" spc="-30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robust</a:t>
            </a:r>
            <a:r>
              <a:rPr dirty="0" spc="-15"/>
              <a:t> </a:t>
            </a:r>
            <a:r>
              <a:rPr dirty="0"/>
              <a:t>to:</a:t>
            </a:r>
          </a:p>
          <a:p>
            <a:pPr marL="222250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5"/>
              <a:t>Controls</a:t>
            </a:r>
            <a:r>
              <a:rPr dirty="0" spc="325"/>
              <a:t> </a:t>
            </a:r>
            <a:r>
              <a:rPr dirty="0" spc="-5"/>
              <a:t>(rating,</a:t>
            </a:r>
            <a:r>
              <a:rPr dirty="0" spc="340"/>
              <a:t> </a:t>
            </a:r>
            <a:r>
              <a:rPr dirty="0" spc="-15"/>
              <a:t>year,</a:t>
            </a:r>
            <a:r>
              <a:rPr dirty="0" spc="325"/>
              <a:t> </a:t>
            </a:r>
            <a:r>
              <a:rPr dirty="0" spc="-5"/>
              <a:t>loan</a:t>
            </a:r>
            <a:r>
              <a:rPr dirty="0" spc="335"/>
              <a:t> </a:t>
            </a:r>
            <a:r>
              <a:rPr dirty="0" spc="-5"/>
              <a:t>characteristics,</a:t>
            </a:r>
            <a:r>
              <a:rPr dirty="0" spc="325"/>
              <a:t> </a:t>
            </a:r>
            <a:r>
              <a:rPr dirty="0" spc="-5"/>
              <a:t>loan</a:t>
            </a:r>
            <a:r>
              <a:rPr dirty="0" spc="325"/>
              <a:t> </a:t>
            </a:r>
            <a:r>
              <a:rPr dirty="0" spc="-5"/>
              <a:t>type,</a:t>
            </a:r>
            <a:r>
              <a:rPr dirty="0" spc="340"/>
              <a:t> </a:t>
            </a:r>
            <a:r>
              <a:rPr dirty="0" spc="-5"/>
              <a:t>loan</a:t>
            </a:r>
          </a:p>
          <a:p>
            <a:pPr marL="222250">
              <a:lnSpc>
                <a:spcPct val="100000"/>
              </a:lnSpc>
              <a:spcBef>
                <a:spcPts val="325"/>
              </a:spcBef>
            </a:pPr>
            <a:r>
              <a:rPr dirty="0"/>
              <a:t>purpose,</a:t>
            </a:r>
            <a:r>
              <a:rPr dirty="0" spc="-25"/>
              <a:t> </a:t>
            </a:r>
            <a:r>
              <a:rPr dirty="0"/>
              <a:t>industries,</a:t>
            </a:r>
            <a:r>
              <a:rPr dirty="0" spc="-40"/>
              <a:t> </a:t>
            </a:r>
            <a:r>
              <a:rPr dirty="0" spc="-5"/>
              <a:t>government</a:t>
            </a:r>
            <a:r>
              <a:rPr dirty="0" spc="15"/>
              <a:t> </a:t>
            </a:r>
            <a:r>
              <a:rPr dirty="0"/>
              <a:t>ownership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 spc="-5"/>
              <a:t>firms)</a:t>
            </a:r>
          </a:p>
          <a:p>
            <a:pPr marL="222250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5"/>
              <a:t>USD-denominated</a:t>
            </a:r>
            <a:r>
              <a:rPr dirty="0"/>
              <a:t> </a:t>
            </a:r>
            <a:r>
              <a:rPr dirty="0" spc="-5"/>
              <a:t>vs.</a:t>
            </a:r>
            <a:r>
              <a:rPr dirty="0" spc="5"/>
              <a:t> </a:t>
            </a:r>
            <a:r>
              <a:rPr dirty="0"/>
              <a:t>full</a:t>
            </a:r>
            <a:r>
              <a:rPr dirty="0" spc="-25"/>
              <a:t> </a:t>
            </a:r>
            <a:r>
              <a:rPr dirty="0" spc="-5"/>
              <a:t>sample</a:t>
            </a:r>
          </a:p>
          <a:p>
            <a:pPr marL="222250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5"/>
              <a:t>Pre-1998</a:t>
            </a:r>
            <a:r>
              <a:rPr dirty="0" spc="-10"/>
              <a:t> </a:t>
            </a:r>
            <a:r>
              <a:rPr dirty="0" spc="-5"/>
              <a:t>vs. </a:t>
            </a:r>
            <a:r>
              <a:rPr dirty="0"/>
              <a:t>Post-1999</a:t>
            </a:r>
            <a:r>
              <a:rPr dirty="0" spc="-5"/>
              <a:t> </a:t>
            </a:r>
            <a:r>
              <a:rPr dirty="0"/>
              <a:t>(beginning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Euro)</a:t>
            </a:r>
          </a:p>
          <a:p>
            <a:pPr marL="222250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5"/>
              <a:t>Different</a:t>
            </a:r>
            <a:r>
              <a:rPr dirty="0" spc="-20"/>
              <a:t> </a:t>
            </a:r>
            <a:r>
              <a:rPr dirty="0"/>
              <a:t>standards</a:t>
            </a:r>
            <a:r>
              <a:rPr dirty="0" spc="-4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rating</a:t>
            </a:r>
            <a:r>
              <a:rPr dirty="0" spc="-25"/>
              <a:t> </a:t>
            </a:r>
            <a:r>
              <a:rPr dirty="0"/>
              <a:t>agencies</a:t>
            </a:r>
          </a:p>
          <a:p>
            <a:pPr marL="222250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5"/>
              <a:t>Legal</a:t>
            </a:r>
            <a:r>
              <a:rPr dirty="0"/>
              <a:t> </a:t>
            </a:r>
            <a:r>
              <a:rPr dirty="0" spc="-5"/>
              <a:t>regime</a:t>
            </a:r>
            <a:r>
              <a:rPr dirty="0" spc="5"/>
              <a:t> </a:t>
            </a:r>
            <a:r>
              <a:rPr dirty="0"/>
              <a:t>/</a:t>
            </a:r>
            <a:r>
              <a:rPr dirty="0" spc="5"/>
              <a:t> </a:t>
            </a:r>
            <a:r>
              <a:rPr dirty="0"/>
              <a:t>Bankruptcy</a:t>
            </a:r>
            <a:r>
              <a:rPr dirty="0" spc="-25"/>
              <a:t> </a:t>
            </a:r>
            <a:r>
              <a:rPr dirty="0" spc="-5"/>
              <a:t>regimes</a:t>
            </a:r>
            <a:r>
              <a:rPr dirty="0" spc="5"/>
              <a:t> </a:t>
            </a:r>
            <a:r>
              <a:rPr dirty="0"/>
              <a:t>/</a:t>
            </a:r>
            <a:r>
              <a:rPr dirty="0" spc="5"/>
              <a:t> </a:t>
            </a:r>
            <a:r>
              <a:rPr dirty="0"/>
              <a:t>Loss</a:t>
            </a:r>
            <a:r>
              <a:rPr dirty="0" spc="-10"/>
              <a:t> </a:t>
            </a:r>
            <a:r>
              <a:rPr dirty="0" spc="-5"/>
              <a:t>given </a:t>
            </a:r>
            <a:r>
              <a:rPr dirty="0"/>
              <a:t>defaults</a:t>
            </a:r>
          </a:p>
          <a:p>
            <a:pPr marL="222250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5"/>
              <a:t>Ex-post</a:t>
            </a:r>
            <a:r>
              <a:rPr dirty="0" spc="-10"/>
              <a:t> </a:t>
            </a:r>
            <a:r>
              <a:rPr dirty="0" spc="-5"/>
              <a:t>monitoring</a:t>
            </a:r>
          </a:p>
          <a:p>
            <a:pPr marL="222250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23520" algn="l"/>
              </a:tabLst>
            </a:pPr>
            <a:r>
              <a:rPr dirty="0"/>
              <a:t>Existence</a:t>
            </a:r>
            <a:r>
              <a:rPr dirty="0" spc="-40"/>
              <a:t> </a:t>
            </a:r>
            <a:r>
              <a:rPr dirty="0"/>
              <a:t>of state-owned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cooperative</a:t>
            </a:r>
            <a:r>
              <a:rPr dirty="0" spc="-25"/>
              <a:t> </a:t>
            </a:r>
            <a:r>
              <a:rPr dirty="0" spc="-5"/>
              <a:t>banks</a:t>
            </a:r>
          </a:p>
          <a:p>
            <a:pPr marL="222250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3520" algn="l"/>
              </a:tabLst>
            </a:pPr>
            <a:r>
              <a:rPr dirty="0" spc="-65"/>
              <a:t>T</a:t>
            </a:r>
            <a:r>
              <a:rPr dirty="0"/>
              <a:t>ax</a:t>
            </a:r>
            <a:r>
              <a:rPr dirty="0" spc="-25"/>
              <a:t> </a:t>
            </a:r>
            <a:r>
              <a:rPr dirty="0"/>
              <a:t>e</a:t>
            </a:r>
            <a:r>
              <a:rPr dirty="0" spc="-20"/>
              <a:t>f</a:t>
            </a:r>
            <a:r>
              <a:rPr dirty="0"/>
              <a:t>fect</a:t>
            </a:r>
            <a:r>
              <a:rPr dirty="0"/>
              <a:t>s</a:t>
            </a:r>
          </a:p>
          <a:p>
            <a:pPr marL="222250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23520" algn="l"/>
              </a:tabLst>
            </a:pPr>
            <a:r>
              <a:rPr dirty="0"/>
              <a:t>Liquidity</a:t>
            </a:r>
            <a:r>
              <a:rPr dirty="0" spc="-50"/>
              <a:t> </a:t>
            </a:r>
            <a:r>
              <a:rPr dirty="0" spc="-5"/>
              <a:t>effects</a:t>
            </a:r>
          </a:p>
        </p:txBody>
      </p:sp>
      <p:sp>
        <p:nvSpPr>
          <p:cNvPr id="4" name="object 4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200" y="229616"/>
            <a:ext cx="989330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5"/>
              <a:t>Lines</a:t>
            </a:r>
            <a:r>
              <a:rPr dirty="0" u="none" spc="-40"/>
              <a:t> </a:t>
            </a:r>
            <a:r>
              <a:rPr dirty="0" u="none"/>
              <a:t>of</a:t>
            </a:r>
            <a:r>
              <a:rPr dirty="0" u="none" spc="-25"/>
              <a:t> </a:t>
            </a:r>
            <a:r>
              <a:rPr dirty="0" u="none" spc="-5"/>
              <a:t>attack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284" y="496316"/>
            <a:ext cx="4093845" cy="2769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0" indent="-15938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2085" algn="l"/>
              </a:tabLst>
            </a:pPr>
            <a:r>
              <a:rPr dirty="0" sz="1000" spc="-5">
                <a:latin typeface="Times New Roman"/>
                <a:cs typeface="Times New Roman"/>
              </a:rPr>
              <a:t>Loan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type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/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Fees: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Term </a:t>
            </a:r>
            <a:r>
              <a:rPr dirty="0" sz="1000" spc="-5">
                <a:latin typeface="Times New Roman"/>
                <a:cs typeface="Times New Roman"/>
              </a:rPr>
              <a:t>loans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(1/3)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versus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credit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lines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(2/3)</a:t>
            </a:r>
            <a:endParaRPr sz="1000">
              <a:latin typeface="Times New Roman"/>
              <a:cs typeface="Times New Roman"/>
            </a:endParaRPr>
          </a:p>
          <a:p>
            <a:pPr lvl="1" marL="355600" indent="-1149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000" spc="-5">
                <a:latin typeface="Times New Roman"/>
                <a:cs typeface="Times New Roman"/>
              </a:rPr>
              <a:t>Disbursement</a:t>
            </a:r>
            <a:r>
              <a:rPr dirty="0" sz="1000" spc="8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of</a:t>
            </a:r>
            <a:r>
              <a:rPr dirty="0" sz="1000" spc="7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full</a:t>
            </a:r>
            <a:r>
              <a:rPr dirty="0" sz="1000" spc="8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loan</a:t>
            </a:r>
            <a:r>
              <a:rPr dirty="0" sz="1000" spc="8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amount</a:t>
            </a:r>
            <a:r>
              <a:rPr dirty="0" sz="1000" spc="8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versus</a:t>
            </a:r>
            <a:r>
              <a:rPr dirty="0" sz="1000" spc="8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contingent</a:t>
            </a:r>
            <a:r>
              <a:rPr dirty="0" sz="1000" spc="8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liquidity:</a:t>
            </a:r>
            <a:r>
              <a:rPr dirty="0" sz="1000" spc="4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complex</a:t>
            </a:r>
            <a:endParaRPr sz="1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pricing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structure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credit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71450" indent="-159385">
              <a:lnSpc>
                <a:spcPct val="100000"/>
              </a:lnSpc>
              <a:buAutoNum type="arabicPeriod" startAt="2"/>
              <a:tabLst>
                <a:tab pos="172085" algn="l"/>
              </a:tabLst>
            </a:pPr>
            <a:r>
              <a:rPr dirty="0" sz="1000" spc="-5">
                <a:latin typeface="Times New Roman"/>
                <a:cs typeface="Times New Roman"/>
              </a:rPr>
              <a:t>Bank </a:t>
            </a:r>
            <a:r>
              <a:rPr dirty="0" sz="1000" spc="-10">
                <a:latin typeface="Times New Roman"/>
                <a:cs typeface="Times New Roman"/>
              </a:rPr>
              <a:t>vs.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bond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market</a:t>
            </a:r>
            <a:endParaRPr sz="1000">
              <a:latin typeface="Times New Roman"/>
              <a:cs typeface="Times New Roman"/>
            </a:endParaRPr>
          </a:p>
          <a:p>
            <a:pPr lvl="1" marL="361950" indent="-121285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dirty="0" sz="1000" spc="-5">
                <a:latin typeface="Times New Roman"/>
                <a:cs typeface="Times New Roman"/>
              </a:rPr>
              <a:t>Europe: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bank-based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economy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(300%/100%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bank-assets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to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GDP)</a:t>
            </a:r>
            <a:endParaRPr sz="1000">
              <a:latin typeface="Times New Roman"/>
              <a:cs typeface="Times New Roman"/>
            </a:endParaRPr>
          </a:p>
          <a:p>
            <a:pPr lvl="1" marL="361950" indent="-121285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dirty="0" sz="1000" spc="-5">
                <a:latin typeface="Times New Roman"/>
                <a:cs typeface="Times New Roman"/>
              </a:rPr>
              <a:t>Implies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potential selection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effects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in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syndicated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loan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markets</a:t>
            </a:r>
            <a:endParaRPr sz="1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algn="just" marL="151765" marR="5080" indent="-151765">
              <a:lnSpc>
                <a:spcPct val="100000"/>
              </a:lnSpc>
              <a:buAutoNum type="arabicPeriod" startAt="2"/>
              <a:tabLst>
                <a:tab pos="151765" algn="l"/>
              </a:tabLst>
            </a:pPr>
            <a:r>
              <a:rPr dirty="0" sz="1000" spc="-5">
                <a:latin typeface="Times New Roman"/>
                <a:cs typeface="Times New Roman"/>
              </a:rPr>
              <a:t>Institutional investors: Competition from non-bank </a:t>
            </a:r>
            <a:r>
              <a:rPr dirty="0" sz="1000">
                <a:latin typeface="Times New Roman"/>
                <a:cs typeface="Times New Roman"/>
              </a:rPr>
              <a:t>lenders, </a:t>
            </a:r>
            <a:r>
              <a:rPr dirty="0" sz="1000" spc="-5">
                <a:latin typeface="Times New Roman"/>
                <a:cs typeface="Times New Roman"/>
              </a:rPr>
              <a:t>in particular </a:t>
            </a:r>
            <a:r>
              <a:rPr dirty="0" sz="1000" spc="-10">
                <a:latin typeface="Times New Roman"/>
                <a:cs typeface="Times New Roman"/>
              </a:rPr>
              <a:t>for </a:t>
            </a:r>
            <a:r>
              <a:rPr dirty="0" sz="1000" spc="-5">
                <a:latin typeface="Times New Roman"/>
                <a:cs typeface="Times New Roman"/>
              </a:rPr>
              <a:t> term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loans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2"/>
            </a:pPr>
            <a:endParaRPr sz="1000">
              <a:latin typeface="Times New Roman"/>
              <a:cs typeface="Times New Roman"/>
            </a:endParaRPr>
          </a:p>
          <a:p>
            <a:pPr marL="139065" indent="-127000">
              <a:lnSpc>
                <a:spcPct val="100000"/>
              </a:lnSpc>
              <a:buAutoNum type="arabicPeriod" startAt="2"/>
              <a:tabLst>
                <a:tab pos="139700" algn="l"/>
              </a:tabLst>
            </a:pPr>
            <a:r>
              <a:rPr dirty="0" sz="1000" spc="-5">
                <a:latin typeface="Times New Roman"/>
                <a:cs typeface="Times New Roman"/>
              </a:rPr>
              <a:t>Supply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loans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by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foreign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banks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imes New Roman"/>
                <a:cs typeface="Times New Roman"/>
              </a:rPr>
              <a:t>Pre-view:</a:t>
            </a:r>
            <a:endParaRPr sz="1000">
              <a:latin typeface="Times New Roman"/>
              <a:cs typeface="Times New Roman"/>
            </a:endParaRPr>
          </a:p>
          <a:p>
            <a:pPr algn="just"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00" spc="-5">
                <a:latin typeface="Times New Roman"/>
                <a:cs typeface="Times New Roman"/>
              </a:rPr>
              <a:t>Credit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lines: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No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pricing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puzzle,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only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different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pricing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structure</a:t>
            </a:r>
            <a:endParaRPr sz="1000">
              <a:latin typeface="Times New Roman"/>
              <a:cs typeface="Times New Roman"/>
            </a:endParaRPr>
          </a:p>
          <a:p>
            <a:pPr algn="just"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000" spc="-20">
                <a:latin typeface="Times New Roman"/>
                <a:cs typeface="Times New Roman"/>
              </a:rPr>
              <a:t>Term </a:t>
            </a:r>
            <a:r>
              <a:rPr dirty="0" sz="1000" spc="-5">
                <a:latin typeface="Times New Roman"/>
                <a:cs typeface="Times New Roman"/>
              </a:rPr>
              <a:t>loan: Selection </a:t>
            </a:r>
            <a:r>
              <a:rPr dirty="0" sz="1000" spc="-10">
                <a:latin typeface="Times New Roman"/>
                <a:cs typeface="Times New Roman"/>
              </a:rPr>
              <a:t>effect </a:t>
            </a:r>
            <a:r>
              <a:rPr dirty="0" sz="1000" spc="-5">
                <a:latin typeface="Times New Roman"/>
                <a:cs typeface="Times New Roman"/>
              </a:rPr>
              <a:t>explains </a:t>
            </a:r>
            <a:r>
              <a:rPr dirty="0" sz="1000">
                <a:latin typeface="Times New Roman"/>
                <a:cs typeface="Times New Roman"/>
              </a:rPr>
              <a:t>~50% of </a:t>
            </a:r>
            <a:r>
              <a:rPr dirty="0" sz="1000" spc="-5">
                <a:latin typeface="Times New Roman"/>
                <a:cs typeface="Times New Roman"/>
              </a:rPr>
              <a:t>pricing puzzle, institutional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investors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and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foreign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bank</a:t>
            </a:r>
            <a:r>
              <a:rPr dirty="0" sz="1000">
                <a:latin typeface="Times New Roman"/>
                <a:cs typeface="Times New Roman"/>
              </a:rPr>
              <a:t> loan </a:t>
            </a:r>
            <a:r>
              <a:rPr dirty="0" sz="1000" spc="-5">
                <a:latin typeface="Times New Roman"/>
                <a:cs typeface="Times New Roman"/>
              </a:rPr>
              <a:t>supply removed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puzzle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until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2007,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and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explains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variation in puzzle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over entire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period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" y="25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0" algn="l"/>
              </a:tabLst>
            </a:pPr>
            <a:r>
              <a:rPr dirty="0" spc="60"/>
              <a:t> </a:t>
            </a:r>
            <a:r>
              <a:rPr dirty="0" spc="-5"/>
              <a:t>Data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12" y="685292"/>
            <a:ext cx="364299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Data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sources</a:t>
            </a:r>
            <a:endParaRPr sz="1000">
              <a:latin typeface="Times New Roman"/>
              <a:cs typeface="Times New Roman"/>
            </a:endParaRPr>
          </a:p>
          <a:p>
            <a:pPr marL="384175" indent="-14414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000" spc="-5">
                <a:latin typeface="Times New Roman"/>
                <a:cs typeface="Times New Roman"/>
              </a:rPr>
              <a:t>Dealscan</a:t>
            </a:r>
            <a:endParaRPr sz="1000">
              <a:latin typeface="Times New Roman"/>
              <a:cs typeface="Times New Roman"/>
            </a:endParaRPr>
          </a:p>
          <a:p>
            <a:pPr marL="384175" indent="-14414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000" spc="-10">
                <a:latin typeface="Times New Roman"/>
                <a:cs typeface="Times New Roman"/>
              </a:rPr>
              <a:t>Ratings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from</a:t>
            </a:r>
            <a:r>
              <a:rPr dirty="0" sz="1000" spc="-10">
                <a:latin typeface="Times New Roman"/>
                <a:cs typeface="Times New Roman"/>
              </a:rPr>
              <a:t> S&amp;P</a:t>
            </a:r>
            <a:endParaRPr sz="1000">
              <a:latin typeface="Times New Roman"/>
              <a:cs typeface="Times New Roman"/>
            </a:endParaRPr>
          </a:p>
          <a:p>
            <a:pPr marL="384175" indent="-14414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000" spc="-5">
                <a:latin typeface="Times New Roman"/>
                <a:cs typeface="Times New Roman"/>
              </a:rPr>
              <a:t>(Compustat)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Data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filters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(as in </a:t>
            </a:r>
            <a:r>
              <a:rPr dirty="0" sz="1000" spc="-10">
                <a:latin typeface="Times New Roman"/>
                <a:cs typeface="Times New Roman"/>
              </a:rPr>
              <a:t>Cary/Nini)</a:t>
            </a:r>
            <a:endParaRPr sz="1000">
              <a:latin typeface="Times New Roman"/>
              <a:cs typeface="Times New Roman"/>
            </a:endParaRPr>
          </a:p>
          <a:p>
            <a:pPr marL="384175" marR="5080" indent="-143510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000" spc="-5">
                <a:latin typeface="Times New Roman"/>
                <a:cs typeface="Times New Roman"/>
              </a:rPr>
              <a:t>Rated</a:t>
            </a:r>
            <a:r>
              <a:rPr dirty="0" sz="1000" spc="204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firms</a:t>
            </a:r>
            <a:r>
              <a:rPr dirty="0" sz="1000" spc="19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only</a:t>
            </a:r>
            <a:r>
              <a:rPr dirty="0" sz="1000" spc="19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(i.e.,</a:t>
            </a:r>
            <a:r>
              <a:rPr dirty="0" sz="1000" spc="2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firms</a:t>
            </a:r>
            <a:r>
              <a:rPr dirty="0" sz="1000" spc="2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with</a:t>
            </a:r>
            <a:r>
              <a:rPr dirty="0" sz="1000" spc="19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an</a:t>
            </a:r>
            <a:r>
              <a:rPr dirty="0" sz="1000" spc="204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“objective”</a:t>
            </a:r>
            <a:r>
              <a:rPr dirty="0" sz="1000" spc="2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measure</a:t>
            </a:r>
            <a:r>
              <a:rPr dirty="0" sz="1000" spc="20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credit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risk)</a:t>
            </a:r>
            <a:endParaRPr sz="1000">
              <a:latin typeface="Times New Roman"/>
              <a:cs typeface="Times New Roman"/>
            </a:endParaRPr>
          </a:p>
          <a:p>
            <a:pPr marL="384175" indent="-14414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000" spc="-5">
                <a:latin typeface="Times New Roman"/>
                <a:cs typeface="Times New Roman"/>
              </a:rPr>
              <a:t>Only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loans to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US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and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European </a:t>
            </a:r>
            <a:r>
              <a:rPr dirty="0" sz="1000" spc="-10">
                <a:latin typeface="Times New Roman"/>
                <a:cs typeface="Times New Roman"/>
              </a:rPr>
              <a:t>firms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Sample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period</a:t>
            </a: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–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1992-2002</a:t>
            </a:r>
            <a:endParaRPr sz="10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–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Extended to</a:t>
            </a:r>
            <a:r>
              <a:rPr dirty="0" sz="1000">
                <a:latin typeface="Times New Roman"/>
                <a:cs typeface="Times New Roman"/>
              </a:rPr>
              <a:t> 2014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" y="889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05" y="783360"/>
            <a:ext cx="4421095" cy="17190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353" y="243968"/>
            <a:ext cx="3733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</a:tabLst>
            </a:pP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Data: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Descriptives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sp>
          <p:nvSpPr>
            <p:cNvPr id="5" name="object 5"/>
            <p:cNvSpPr/>
            <p:nvPr/>
          </p:nvSpPr>
          <p:spPr>
            <a:xfrm>
              <a:off x="1702307" y="1040892"/>
              <a:ext cx="1910080" cy="1446530"/>
            </a:xfrm>
            <a:custGeom>
              <a:avLst/>
              <a:gdLst/>
              <a:ahLst/>
              <a:cxnLst/>
              <a:rect l="l" t="t" r="r" b="b"/>
              <a:pathLst>
                <a:path w="1910079" h="1446530">
                  <a:moveTo>
                    <a:pt x="0" y="71627"/>
                  </a:moveTo>
                  <a:lnTo>
                    <a:pt x="288036" y="71627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  <a:path w="1910079" h="1446530">
                  <a:moveTo>
                    <a:pt x="1620011" y="71627"/>
                  </a:moveTo>
                  <a:lnTo>
                    <a:pt x="1908047" y="71627"/>
                  </a:lnTo>
                  <a:lnTo>
                    <a:pt x="1908047" y="0"/>
                  </a:lnTo>
                  <a:lnTo>
                    <a:pt x="1620011" y="0"/>
                  </a:lnTo>
                  <a:lnTo>
                    <a:pt x="1620011" y="71627"/>
                  </a:lnTo>
                  <a:close/>
                </a:path>
                <a:path w="1910079" h="1446530">
                  <a:moveTo>
                    <a:pt x="0" y="192024"/>
                  </a:moveTo>
                  <a:lnTo>
                    <a:pt x="288036" y="192024"/>
                  </a:lnTo>
                  <a:lnTo>
                    <a:pt x="288036" y="120396"/>
                  </a:lnTo>
                  <a:lnTo>
                    <a:pt x="0" y="120396"/>
                  </a:lnTo>
                  <a:lnTo>
                    <a:pt x="0" y="192024"/>
                  </a:lnTo>
                  <a:close/>
                </a:path>
                <a:path w="1910079" h="1446530">
                  <a:moveTo>
                    <a:pt x="1620011" y="192024"/>
                  </a:moveTo>
                  <a:lnTo>
                    <a:pt x="1908047" y="192024"/>
                  </a:lnTo>
                  <a:lnTo>
                    <a:pt x="1908047" y="120396"/>
                  </a:lnTo>
                  <a:lnTo>
                    <a:pt x="1620011" y="120396"/>
                  </a:lnTo>
                  <a:lnTo>
                    <a:pt x="1620011" y="192024"/>
                  </a:lnTo>
                  <a:close/>
                </a:path>
                <a:path w="1910079" h="1446530">
                  <a:moveTo>
                    <a:pt x="1523" y="1446276"/>
                  </a:moveTo>
                  <a:lnTo>
                    <a:pt x="289559" y="1446276"/>
                  </a:lnTo>
                  <a:lnTo>
                    <a:pt x="289559" y="1033272"/>
                  </a:lnTo>
                  <a:lnTo>
                    <a:pt x="1523" y="1033272"/>
                  </a:lnTo>
                  <a:lnTo>
                    <a:pt x="1523" y="1446276"/>
                  </a:lnTo>
                  <a:close/>
                </a:path>
                <a:path w="1910079" h="1446530">
                  <a:moveTo>
                    <a:pt x="1621535" y="1446276"/>
                  </a:moveTo>
                  <a:lnTo>
                    <a:pt x="1909571" y="1446276"/>
                  </a:lnTo>
                  <a:lnTo>
                    <a:pt x="1909571" y="1033272"/>
                  </a:lnTo>
                  <a:lnTo>
                    <a:pt x="1621535" y="1033272"/>
                  </a:lnTo>
                  <a:lnTo>
                    <a:pt x="1621535" y="1446276"/>
                  </a:lnTo>
                  <a:close/>
                </a:path>
                <a:path w="1910079" h="1446530">
                  <a:moveTo>
                    <a:pt x="0" y="128015"/>
                  </a:moveTo>
                  <a:lnTo>
                    <a:pt x="288036" y="128015"/>
                  </a:lnTo>
                  <a:lnTo>
                    <a:pt x="288036" y="56387"/>
                  </a:lnTo>
                  <a:lnTo>
                    <a:pt x="0" y="56387"/>
                  </a:lnTo>
                  <a:lnTo>
                    <a:pt x="0" y="128015"/>
                  </a:lnTo>
                  <a:close/>
                </a:path>
                <a:path w="1910079" h="1446530">
                  <a:moveTo>
                    <a:pt x="1620011" y="128015"/>
                  </a:moveTo>
                  <a:lnTo>
                    <a:pt x="1908047" y="128015"/>
                  </a:lnTo>
                  <a:lnTo>
                    <a:pt x="1908047" y="56387"/>
                  </a:lnTo>
                  <a:lnTo>
                    <a:pt x="1620011" y="56387"/>
                  </a:lnTo>
                  <a:lnTo>
                    <a:pt x="1620011" y="128015"/>
                  </a:lnTo>
                  <a:close/>
                </a:path>
                <a:path w="1910079" h="1446530">
                  <a:moveTo>
                    <a:pt x="0" y="257555"/>
                  </a:moveTo>
                  <a:lnTo>
                    <a:pt x="288036" y="257555"/>
                  </a:lnTo>
                  <a:lnTo>
                    <a:pt x="288036" y="184403"/>
                  </a:lnTo>
                  <a:lnTo>
                    <a:pt x="0" y="184403"/>
                  </a:lnTo>
                  <a:lnTo>
                    <a:pt x="0" y="257555"/>
                  </a:lnTo>
                  <a:close/>
                </a:path>
                <a:path w="1910079" h="1446530">
                  <a:moveTo>
                    <a:pt x="1620011" y="257555"/>
                  </a:moveTo>
                  <a:lnTo>
                    <a:pt x="1908047" y="257555"/>
                  </a:lnTo>
                  <a:lnTo>
                    <a:pt x="1908047" y="184403"/>
                  </a:lnTo>
                  <a:lnTo>
                    <a:pt x="1620011" y="184403"/>
                  </a:lnTo>
                  <a:lnTo>
                    <a:pt x="1620011" y="25755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" y="254"/>
              <a:ext cx="4571365" cy="3428365"/>
            </a:xfrm>
            <a:custGeom>
              <a:avLst/>
              <a:gdLst/>
              <a:ahLst/>
              <a:cxnLst/>
              <a:rect l="l" t="t" r="r" b="b"/>
              <a:pathLst>
                <a:path w="4571365" h="3428365">
                  <a:moveTo>
                    <a:pt x="0" y="3428111"/>
                  </a:moveTo>
                  <a:lnTo>
                    <a:pt x="4571365" y="3428111"/>
                  </a:lnTo>
                  <a:lnTo>
                    <a:pt x="4571365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Streitz</dc:creator>
  <dc:title>PowerPoint Presentation</dc:title>
  <dcterms:created xsi:type="dcterms:W3CDTF">2022-01-07T12:35:35Z</dcterms:created>
  <dcterms:modified xsi:type="dcterms:W3CDTF">2022-01-07T12:35:35Z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2022-01-07T00:00:00Z</vt:filetime>
  </property>
</Properties>
</file>