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353" r:id="rId5"/>
    <p:sldId id="354" r:id="rId6"/>
    <p:sldId id="355" r:id="rId7"/>
    <p:sldId id="357" r:id="rId8"/>
    <p:sldId id="356" r:id="rId9"/>
  </p:sldIdLst>
  <p:sldSz cx="12192000" cy="6858000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/>
  <p:cmAuthor id="2" name="Elżbieta Chłopik" initials="E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3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8A99-4FD7-8B4C-92B9-624EE81CE642}" type="datetimeFigureOut">
              <a:rPr lang="pl-PL" smtClean="0"/>
              <a:pPr/>
              <a:t>06.05.2021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0010-877A-A844-9389-D2935CD9C7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7535" y="2930985"/>
            <a:ext cx="5096933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9967" y="1925489"/>
            <a:ext cx="623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12192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675933" y="1573866"/>
            <a:ext cx="10837299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6" y="527150"/>
            <a:ext cx="174637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80D719C0-4287-0441-9888-748E0BAE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8165" y="528158"/>
            <a:ext cx="2015067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15B2B368-E70F-2244-B37B-06D9060AD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3" y="1999895"/>
            <a:ext cx="10837299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3" y="4305308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6300" y="3856820"/>
            <a:ext cx="1746377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" y="15486"/>
            <a:ext cx="12192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37995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26AE4F1-25AF-7640-840D-1CBB1459D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39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3" y="1473985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3" y="3491011"/>
            <a:ext cx="10837299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FC573598-98C3-5F4B-9969-0F7EEA559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6172202" y="1471613"/>
            <a:ext cx="5340351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1208283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370334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3491011"/>
            <a:ext cx="510168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165990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887" y="1925489"/>
            <a:ext cx="575733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934703" y="4956947"/>
            <a:ext cx="575733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id="{78832FA5-1A16-7643-B461-C8CEB28D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11547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411547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134037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902748" y="4956947"/>
            <a:ext cx="575733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7" name="Symbol zastępczy numeru slajdu 5">
            <a:extLst>
              <a:ext uri="{FF2B5EF4-FFF2-40B4-BE49-F238E27FC236}">
                <a16:creationId xmlns:a16="http://schemas.microsoft.com/office/drawing/2014/main" id="{7F34C0DE-BB38-3B4F-BC0B-A99DEED0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10818823" y="5420479"/>
            <a:ext cx="623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5033951" y="887631"/>
            <a:ext cx="4776777" cy="53419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8803252" y="4837830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805331" y="2411845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8805331" y="352731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Jednostkowy udział autora w publikacji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Wycinek koła 4"/>
          <p:cNvSpPr/>
          <p:nvPr/>
        </p:nvSpPr>
        <p:spPr>
          <a:xfrm>
            <a:off x="8805331" y="2419914"/>
            <a:ext cx="950176" cy="914400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8805331" y="1211676"/>
            <a:ext cx="914400" cy="914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5652064" y="92613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/>
              <a:t>Liczba autorów i udział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9" y="2364554"/>
            <a:ext cx="2601185" cy="260118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67" y="4691363"/>
            <a:ext cx="1673019" cy="1673019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08" y="4778034"/>
            <a:ext cx="683543" cy="68354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47" y="4837830"/>
            <a:ext cx="683543" cy="68354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92" y="1305889"/>
            <a:ext cx="864765" cy="864765"/>
          </a:xfrm>
          <a:prstGeom prst="rect">
            <a:avLst/>
          </a:prstGeom>
        </p:spPr>
      </p:pic>
      <p:sp>
        <p:nvSpPr>
          <p:cNvPr id="39" name="Tytuł 1"/>
          <p:cNvSpPr txBox="1">
            <a:spLocks/>
          </p:cNvSpPr>
          <p:nvPr/>
        </p:nvSpPr>
        <p:spPr>
          <a:xfrm>
            <a:off x="7234508" y="1531066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1 = 100%</a:t>
            </a:r>
          </a:p>
        </p:txBody>
      </p:sp>
      <p:sp>
        <p:nvSpPr>
          <p:cNvPr id="40" name="Tytuł 1"/>
          <p:cNvSpPr txBox="1">
            <a:spLocks/>
          </p:cNvSpPr>
          <p:nvPr/>
        </p:nvSpPr>
        <p:spPr>
          <a:xfrm>
            <a:off x="7267788" y="275088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3 = 33%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4" y="2138986"/>
            <a:ext cx="1673019" cy="167301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79" y="3292720"/>
            <a:ext cx="1673019" cy="167301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1" y="3446787"/>
            <a:ext cx="683543" cy="683543"/>
          </a:xfrm>
          <a:prstGeom prst="rect">
            <a:avLst/>
          </a:prstGeom>
        </p:spPr>
      </p:pic>
      <p:sp>
        <p:nvSpPr>
          <p:cNvPr id="46" name="Tytuł 1"/>
          <p:cNvSpPr txBox="1">
            <a:spLocks/>
          </p:cNvSpPr>
          <p:nvPr/>
        </p:nvSpPr>
        <p:spPr>
          <a:xfrm>
            <a:off x="7287755" y="3818874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4 = 25%</a:t>
            </a:r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7322531" y="514280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5 = 20%</a:t>
            </a:r>
          </a:p>
        </p:txBody>
      </p:sp>
      <p:sp>
        <p:nvSpPr>
          <p:cNvPr id="48" name="Wycinek koła 47"/>
          <p:cNvSpPr/>
          <p:nvPr/>
        </p:nvSpPr>
        <p:spPr>
          <a:xfrm>
            <a:off x="8803252" y="3520721"/>
            <a:ext cx="950176" cy="914400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9" name="Wycinek koła 48"/>
          <p:cNvSpPr/>
          <p:nvPr/>
        </p:nvSpPr>
        <p:spPr>
          <a:xfrm>
            <a:off x="8788697" y="4858043"/>
            <a:ext cx="950176" cy="914400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rostokąt zaokrąglony 77"/>
          <p:cNvSpPr/>
          <p:nvPr/>
        </p:nvSpPr>
        <p:spPr>
          <a:xfrm>
            <a:off x="7290034" y="2340459"/>
            <a:ext cx="3305262" cy="28446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zaokrąglony 72"/>
          <p:cNvSpPr/>
          <p:nvPr/>
        </p:nvSpPr>
        <p:spPr>
          <a:xfrm>
            <a:off x="2305351" y="4688078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zaokrąglony 74"/>
          <p:cNvSpPr/>
          <p:nvPr/>
        </p:nvSpPr>
        <p:spPr>
          <a:xfrm>
            <a:off x="3619370" y="5603318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zaokrąglony 71"/>
          <p:cNvSpPr/>
          <p:nvPr/>
        </p:nvSpPr>
        <p:spPr>
          <a:xfrm>
            <a:off x="2295487" y="2779693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zaokrąglony 73"/>
          <p:cNvSpPr/>
          <p:nvPr/>
        </p:nvSpPr>
        <p:spPr>
          <a:xfrm>
            <a:off x="3594500" y="3218970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zaokrąglony 70"/>
          <p:cNvSpPr/>
          <p:nvPr/>
        </p:nvSpPr>
        <p:spPr>
          <a:xfrm>
            <a:off x="2295487" y="858135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600184" y="891496"/>
            <a:ext cx="637563" cy="17897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/>
              <a:t>Udziały w publikacjach pracowników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5135848"/>
            <a:ext cx="934273" cy="934273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3256281"/>
            <a:ext cx="934273" cy="934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8" y="1353992"/>
            <a:ext cx="934273" cy="934273"/>
          </a:xfrm>
          <a:prstGeom prst="rect">
            <a:avLst/>
          </a:prstGeom>
        </p:spPr>
      </p:pic>
      <p:sp>
        <p:nvSpPr>
          <p:cNvPr id="50" name="Elipsa 12"/>
          <p:cNvSpPr/>
          <p:nvPr/>
        </p:nvSpPr>
        <p:spPr>
          <a:xfrm>
            <a:off x="3731494" y="226628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Elipsa 9"/>
          <p:cNvSpPr/>
          <p:nvPr/>
        </p:nvSpPr>
        <p:spPr>
          <a:xfrm>
            <a:off x="3717587" y="135920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Elipsa 6"/>
          <p:cNvSpPr/>
          <p:nvPr/>
        </p:nvSpPr>
        <p:spPr>
          <a:xfrm>
            <a:off x="3724540" y="182112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Wycinek koła 52"/>
          <p:cNvSpPr/>
          <p:nvPr/>
        </p:nvSpPr>
        <p:spPr>
          <a:xfrm>
            <a:off x="3717587" y="136727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4" name="Elipsa 19"/>
          <p:cNvSpPr/>
          <p:nvPr/>
        </p:nvSpPr>
        <p:spPr>
          <a:xfrm>
            <a:off x="3717587" y="91342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Wycinek koła 54"/>
          <p:cNvSpPr/>
          <p:nvPr/>
        </p:nvSpPr>
        <p:spPr>
          <a:xfrm>
            <a:off x="3722461" y="181453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6" name="Wycinek koła 55"/>
          <p:cNvSpPr/>
          <p:nvPr/>
        </p:nvSpPr>
        <p:spPr>
          <a:xfrm>
            <a:off x="3716939" y="225233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7" name="Elipsa 12"/>
          <p:cNvSpPr/>
          <p:nvPr/>
        </p:nvSpPr>
        <p:spPr>
          <a:xfrm>
            <a:off x="3743322" y="417516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8" name="Elipsa 9"/>
          <p:cNvSpPr/>
          <p:nvPr/>
        </p:nvSpPr>
        <p:spPr>
          <a:xfrm>
            <a:off x="3729415" y="326808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Elipsa 6"/>
          <p:cNvSpPr/>
          <p:nvPr/>
        </p:nvSpPr>
        <p:spPr>
          <a:xfrm>
            <a:off x="3736368" y="373000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Wycinek koła 59"/>
          <p:cNvSpPr/>
          <p:nvPr/>
        </p:nvSpPr>
        <p:spPr>
          <a:xfrm>
            <a:off x="3729415" y="327615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1" name="Elipsa 19"/>
          <p:cNvSpPr/>
          <p:nvPr/>
        </p:nvSpPr>
        <p:spPr>
          <a:xfrm>
            <a:off x="3729415" y="282230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Wycinek koła 61"/>
          <p:cNvSpPr/>
          <p:nvPr/>
        </p:nvSpPr>
        <p:spPr>
          <a:xfrm>
            <a:off x="3734289" y="372341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3" name="Wycinek koła 62"/>
          <p:cNvSpPr/>
          <p:nvPr/>
        </p:nvSpPr>
        <p:spPr>
          <a:xfrm>
            <a:off x="3728767" y="416121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4" name="Elipsa 12"/>
          <p:cNvSpPr/>
          <p:nvPr/>
        </p:nvSpPr>
        <p:spPr>
          <a:xfrm>
            <a:off x="3767383" y="6084067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Elipsa 9"/>
          <p:cNvSpPr/>
          <p:nvPr/>
        </p:nvSpPr>
        <p:spPr>
          <a:xfrm>
            <a:off x="3753476" y="5176994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Elipsa 6"/>
          <p:cNvSpPr/>
          <p:nvPr/>
        </p:nvSpPr>
        <p:spPr>
          <a:xfrm>
            <a:off x="3760429" y="5638913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Wycinek koła 66"/>
          <p:cNvSpPr/>
          <p:nvPr/>
        </p:nvSpPr>
        <p:spPr>
          <a:xfrm>
            <a:off x="3753476" y="5185063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8" name="Elipsa 19"/>
          <p:cNvSpPr/>
          <p:nvPr/>
        </p:nvSpPr>
        <p:spPr>
          <a:xfrm>
            <a:off x="3753476" y="4731213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Wycinek koła 68"/>
          <p:cNvSpPr/>
          <p:nvPr/>
        </p:nvSpPr>
        <p:spPr>
          <a:xfrm>
            <a:off x="3758350" y="5632323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31" y="2378471"/>
            <a:ext cx="2601185" cy="2601185"/>
          </a:xfrm>
          <a:prstGeom prst="rect">
            <a:avLst/>
          </a:prstGeom>
        </p:spPr>
      </p:pic>
      <p:cxnSp>
        <p:nvCxnSpPr>
          <p:cNvPr id="14" name="Łącznik prosty 13"/>
          <p:cNvCxnSpPr>
            <a:stCxn id="11" idx="3"/>
            <a:endCxn id="9" idx="1"/>
          </p:cNvCxnSpPr>
          <p:nvPr/>
        </p:nvCxnSpPr>
        <p:spPr>
          <a:xfrm>
            <a:off x="4237747" y="1786393"/>
            <a:ext cx="3435084" cy="189267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4232063" y="3692170"/>
            <a:ext cx="34350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endCxn id="9" idx="1"/>
          </p:cNvCxnSpPr>
          <p:nvPr/>
        </p:nvCxnSpPr>
        <p:spPr>
          <a:xfrm flipV="1">
            <a:off x="4256933" y="3679064"/>
            <a:ext cx="3415898" cy="239189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/>
              <a:t>Liczba udziałów publikacji ≤ 3N </a:t>
            </a:r>
          </a:p>
        </p:txBody>
      </p:sp>
    </p:spTree>
    <p:extLst>
      <p:ext uri="{BB962C8B-B14F-4D97-AF65-F5344CB8AC3E}">
        <p14:creationId xmlns:p14="http://schemas.microsoft.com/office/powerpoint/2010/main" val="267234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50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521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200 (300)/ 100 (150)/ 50 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2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m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200" kern="1200">
                              <a:effectLst/>
                            </a:rPr>
                            <a:t>, min 10%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 </a:t>
                          </a:r>
                          <a:endParaRPr lang="pl-PL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k</m:t>
                              </m:r>
                              <m:r>
                                <a:rPr lang="pl-PL" sz="12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pl-PL" sz="1200" kern="1200" dirty="0">
                              <a:effectLst/>
                            </a:rPr>
                            <a:t>, min 10%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200 (300)/ 100 </a:t>
                          </a:r>
                          <a:r>
                            <a:rPr lang="pl-PL" sz="1200" kern="1200" dirty="0">
                              <a:effectLst/>
                            </a:rPr>
                            <a:t>(150</a:t>
                          </a:r>
                          <a:r>
                            <a:rPr lang="pl-PL" sz="1200" kern="1200" dirty="0" smtClean="0">
                              <a:effectLst/>
                            </a:rPr>
                            <a:t>)/ 50 </a:t>
                          </a:r>
                          <a:r>
                            <a:rPr lang="pl-PL" sz="1200" kern="1200" dirty="0">
                              <a:effectLst/>
                            </a:rPr>
                            <a:t>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137770" b="-42806"/>
                          </a:stretch>
                        </a:blipFill>
                      </a:tcPr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555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90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/>
              <a:t>Udziały w publikacjach pracowników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Jednostkowy udział każdego autora w danej publikacji oblicza się wg zależności:</a:t>
            </a:r>
          </a:p>
          <a:p>
            <a:r>
              <a:rPr lang="pl-PL" sz="2800" b="1" dirty="0"/>
              <a:t>U=P/</a:t>
            </a:r>
            <a:r>
              <a:rPr lang="pl-PL" sz="2800" b="1" dirty="0" err="1"/>
              <a:t>Pc</a:t>
            </a:r>
            <a:r>
              <a:rPr lang="pl-PL" sz="2800" b="1" dirty="0"/>
              <a:t>*1/k</a:t>
            </a:r>
          </a:p>
          <a:p>
            <a:r>
              <a:rPr lang="pl-PL" sz="2800" dirty="0"/>
              <a:t>gdzie:</a:t>
            </a:r>
          </a:p>
          <a:p>
            <a:r>
              <a:rPr lang="pl-PL" sz="2800" dirty="0"/>
              <a:t>P - przeliczeniowa wartość punktowa publikacji </a:t>
            </a:r>
          </a:p>
          <a:p>
            <a:r>
              <a:rPr lang="pl-PL" sz="2800" dirty="0" err="1"/>
              <a:t>Pc</a:t>
            </a:r>
            <a:r>
              <a:rPr lang="pl-PL" sz="2800" dirty="0"/>
              <a:t> - całkowita wartość punktowa publikacji,</a:t>
            </a:r>
          </a:p>
          <a:p>
            <a:r>
              <a:rPr lang="pl-PL" sz="2800" dirty="0"/>
              <a:t>P=</a:t>
            </a:r>
            <a:r>
              <a:rPr lang="pl-PL" sz="2800" dirty="0" err="1"/>
              <a:t>Pc</a:t>
            </a:r>
            <a:r>
              <a:rPr lang="pl-PL" sz="2800" dirty="0"/>
              <a:t> - dla publikacji </a:t>
            </a:r>
            <a:r>
              <a:rPr lang="pl-PL" sz="2800" dirty="0" err="1"/>
              <a:t>jednoautorskich</a:t>
            </a:r>
            <a:endParaRPr lang="pl-PL" sz="2800" dirty="0"/>
          </a:p>
          <a:p>
            <a:r>
              <a:rPr lang="pl-PL" sz="2800" dirty="0"/>
              <a:t>k - liczba współautorów, o których mowa w § 7 ust. 1, którzy upoważnili podmiot do wykazania artykułu naukowego jako osiągnięcia naukowego w danej dyscyplinie naukowej.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32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/>
              <a:t>Udziały w publikacjach pracowników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2121501"/>
            <a:ext cx="99654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Dla każdego udziału („slota”) ustala się jego wartość punktową wg zależności:</a:t>
            </a:r>
          </a:p>
          <a:p>
            <a:r>
              <a:rPr lang="pl-PL" sz="2800" b="1" i="1" dirty="0"/>
              <a:t>Pu= P/k</a:t>
            </a:r>
            <a:endParaRPr lang="pl-PL" sz="2800" dirty="0"/>
          </a:p>
          <a:p>
            <a:r>
              <a:rPr lang="pl-PL" sz="2800" b="1" i="1" dirty="0"/>
              <a:t>gdzie:</a:t>
            </a:r>
            <a:endParaRPr lang="pl-PL" sz="2800" dirty="0"/>
          </a:p>
          <a:p>
            <a:r>
              <a:rPr lang="pl-PL" sz="2800" b="1" i="1" dirty="0"/>
              <a:t>P - przeliczeniowa wartość punktowa publikacji </a:t>
            </a:r>
            <a:endParaRPr lang="pl-PL" sz="2800" dirty="0"/>
          </a:p>
          <a:p>
            <a:r>
              <a:rPr lang="pl-PL" sz="2800" b="1" i="1" dirty="0"/>
              <a:t> Pu - wartość punktowa jednostkowego udziału</a:t>
            </a:r>
            <a:endParaRPr lang="pl-PL" sz="28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68684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BE4CAA594A489E9E8F5A8C0993EB" ma:contentTypeVersion="1" ma:contentTypeDescription="Utwórz nowy dokument." ma:contentTypeScope="" ma:versionID="d758ae7f096e4e0d42cb11428388908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135074-1A45-4130-8520-AE43CA6B857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58E1B05-E685-4FB2-BEA6-BCCBCC354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FE863-B59E-4A5D-A5A5-7913E3E9A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241</Words>
  <Application>Microsoft Office PowerPoint</Application>
  <PresentationFormat>Panoramiczny</PresentationFormat>
  <Paragraphs>49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Helvetica</vt:lpstr>
      <vt:lpstr>Helvetica Light</vt:lpstr>
      <vt:lpstr>Montserrat</vt:lpstr>
      <vt:lpstr>Motyw pakietu Office</vt:lpstr>
      <vt:lpstr>Jednostkowy udział autora w publikacji</vt:lpstr>
      <vt:lpstr>Udziały w publikacjach pracowników</vt:lpstr>
      <vt:lpstr>Publikacje wieloautorskie</vt:lpstr>
      <vt:lpstr>Udziały w publikacjach pracowników</vt:lpstr>
      <vt:lpstr>Udziały w publikacjach 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Justyna Kapturkiewicz</cp:lastModifiedBy>
  <cp:revision>191</cp:revision>
  <dcterms:created xsi:type="dcterms:W3CDTF">2017-09-04T07:10:50Z</dcterms:created>
  <dcterms:modified xsi:type="dcterms:W3CDTF">2021-05-06T11:37:16Z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0x010100200BBE4CAA594A489E9E8F5A8C0993EB</vt:lpwstr>
  </property>
</Properties>
</file>